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98" r:id="rId3"/>
    <p:sldId id="289" r:id="rId4"/>
    <p:sldId id="299" r:id="rId5"/>
    <p:sldId id="301" r:id="rId6"/>
    <p:sldId id="300" r:id="rId7"/>
    <p:sldId id="287" r:id="rId8"/>
    <p:sldId id="281" r:id="rId9"/>
    <p:sldId id="302" r:id="rId10"/>
    <p:sldId id="292" r:id="rId11"/>
    <p:sldId id="293" r:id="rId12"/>
    <p:sldId id="294" r:id="rId13"/>
    <p:sldId id="295" r:id="rId14"/>
    <p:sldId id="288" r:id="rId15"/>
  </p:sldIdLst>
  <p:sldSz cx="9906000" cy="6858000" type="A4"/>
  <p:notesSz cx="6858000" cy="99472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2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DEBD"/>
    <a:srgbClr val="000000"/>
    <a:srgbClr val="2A17B5"/>
    <a:srgbClr val="0033CC"/>
    <a:srgbClr val="DDDDDD"/>
    <a:srgbClr val="EAEAEA"/>
    <a:srgbClr val="FF9900"/>
    <a:srgbClr val="12E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2" autoAdjust="0"/>
  </p:normalViewPr>
  <p:slideViewPr>
    <p:cSldViewPr>
      <p:cViewPr varScale="1">
        <p:scale>
          <a:sx n="87" d="100"/>
          <a:sy n="87" d="100"/>
        </p:scale>
        <p:origin x="206" y="58"/>
      </p:cViewPr>
      <p:guideLst>
        <p:guide orient="horz" pos="2160"/>
        <p:guide pos="3120"/>
        <p:guide pos="264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29ADD-A329-4A49-AC03-86DAD75F87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4273273-39AD-49C5-B4DC-48B3D6F37090}" type="asst">
      <dgm:prSet phldrT="[文字]" custT="1"/>
      <dgm:spPr/>
      <dgm:t>
        <a:bodyPr/>
        <a:lstStyle/>
        <a:p>
          <a:pPr>
            <a:spcAft>
              <a:spcPts val="600"/>
            </a:spcAft>
          </a:pP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6EF71040-BE8F-4F8C-95B7-A6F716A7DA6F}" type="parTrans" cxnId="{9C2CEA42-AC97-4422-8130-32B504AA6D35}">
      <dgm:prSet/>
      <dgm:spPr/>
      <dgm:t>
        <a:bodyPr/>
        <a:lstStyle/>
        <a:p>
          <a:endParaRPr lang="zh-TW" altLang="en-US"/>
        </a:p>
      </dgm:t>
    </dgm:pt>
    <dgm:pt modelId="{0E985F2B-C917-473C-8808-5C552806E513}" type="sibTrans" cxnId="{9C2CEA42-AC97-4422-8130-32B504AA6D35}">
      <dgm:prSet/>
      <dgm:spPr/>
      <dgm:t>
        <a:bodyPr/>
        <a:lstStyle/>
        <a:p>
          <a:endParaRPr lang="zh-TW" altLang="en-US"/>
        </a:p>
      </dgm:t>
    </dgm:pt>
    <dgm:pt modelId="{B9F2C29F-FDFA-45EC-8151-6FC92FB1D1BA}">
      <dgm:prSet phldrT="[文字]" custT="1"/>
      <dgm:spPr/>
      <dgm:t>
        <a:bodyPr/>
        <a:lstStyle/>
        <a:p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BC77C5E8-65D5-46B6-A165-028DF05B161B}" type="parTrans" cxnId="{D9A10161-3E72-40B7-ACA4-CC5A3840ADC0}">
      <dgm:prSet/>
      <dgm:spPr/>
      <dgm:t>
        <a:bodyPr/>
        <a:lstStyle/>
        <a:p>
          <a:endParaRPr lang="zh-TW" altLang="en-US"/>
        </a:p>
      </dgm:t>
    </dgm:pt>
    <dgm:pt modelId="{DCFF73FD-A2BA-4704-B3B7-B4967B45293C}" type="sibTrans" cxnId="{D9A10161-3E72-40B7-ACA4-CC5A3840ADC0}">
      <dgm:prSet/>
      <dgm:spPr/>
      <dgm:t>
        <a:bodyPr/>
        <a:lstStyle/>
        <a:p>
          <a:endParaRPr lang="zh-TW" altLang="en-US"/>
        </a:p>
      </dgm:t>
    </dgm:pt>
    <dgm:pt modelId="{ABECDC5B-D750-4A9D-B860-2C15614315AB}">
      <dgm:prSet phldrT="[文字]" custT="1"/>
      <dgm:spPr/>
      <dgm:t>
        <a:bodyPr/>
        <a:lstStyle/>
        <a:p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7AD04F0F-93DC-4BAD-A056-4EB8C1567724}" type="parTrans" cxnId="{3252C0E9-3D8F-4CCD-A5C4-2A7ABFB22286}">
      <dgm:prSet/>
      <dgm:spPr/>
      <dgm:t>
        <a:bodyPr/>
        <a:lstStyle/>
        <a:p>
          <a:endParaRPr lang="zh-TW" altLang="en-US"/>
        </a:p>
      </dgm:t>
    </dgm:pt>
    <dgm:pt modelId="{2E239887-B7E8-449A-A0F5-865474CD9953}" type="sibTrans" cxnId="{3252C0E9-3D8F-4CCD-A5C4-2A7ABFB22286}">
      <dgm:prSet/>
      <dgm:spPr/>
      <dgm:t>
        <a:bodyPr/>
        <a:lstStyle/>
        <a:p>
          <a:endParaRPr lang="zh-TW" altLang="en-US"/>
        </a:p>
      </dgm:t>
    </dgm:pt>
    <dgm:pt modelId="{DDB12243-8EAF-45AB-AF56-65CB075DC105}">
      <dgm:prSet phldrT="[文字]" custT="1"/>
      <dgm:spPr/>
      <dgm:t>
        <a:bodyPr/>
        <a:lstStyle/>
        <a:p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439FFBF1-245D-4046-B90A-371C118AF911}" type="parTrans" cxnId="{E0D4AE01-47A2-4949-8A66-92782C6AE3D9}">
      <dgm:prSet/>
      <dgm:spPr/>
      <dgm:t>
        <a:bodyPr/>
        <a:lstStyle/>
        <a:p>
          <a:endParaRPr lang="zh-TW" altLang="en-US"/>
        </a:p>
      </dgm:t>
    </dgm:pt>
    <dgm:pt modelId="{E4F930EA-853A-4F86-93C1-36560A691920}" type="sibTrans" cxnId="{E0D4AE01-47A2-4949-8A66-92782C6AE3D9}">
      <dgm:prSet/>
      <dgm:spPr/>
      <dgm:t>
        <a:bodyPr/>
        <a:lstStyle/>
        <a:p>
          <a:endParaRPr lang="zh-TW" altLang="en-US"/>
        </a:p>
      </dgm:t>
    </dgm:pt>
    <dgm:pt modelId="{DBBA0135-0C24-4648-9DC2-AB49995B04ED}" type="pres">
      <dgm:prSet presAssocID="{E8129ADD-A329-4A49-AC03-86DAD75F87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E1A3DBE-D961-4780-8E4B-CD3DF5784B7A}" type="pres">
      <dgm:prSet presAssocID="{E4273273-39AD-49C5-B4DC-48B3D6F37090}" presName="hierRoot1" presStyleCnt="0">
        <dgm:presLayoutVars>
          <dgm:hierBranch val="init"/>
        </dgm:presLayoutVars>
      </dgm:prSet>
      <dgm:spPr/>
    </dgm:pt>
    <dgm:pt modelId="{B61BF17F-D7C8-40B4-A3B5-E8EBC9922309}" type="pres">
      <dgm:prSet presAssocID="{E4273273-39AD-49C5-B4DC-48B3D6F37090}" presName="rootComposite1" presStyleCnt="0"/>
      <dgm:spPr/>
    </dgm:pt>
    <dgm:pt modelId="{849A56C0-F9FE-48FD-A57F-C416B2B539E0}" type="pres">
      <dgm:prSet presAssocID="{E4273273-39AD-49C5-B4DC-48B3D6F37090}" presName="rootText1" presStyleLbl="node0" presStyleIdx="0" presStyleCnt="1" custScaleY="1243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2AC9B5-D9A5-43DB-BF6D-4774BA062015}" type="pres">
      <dgm:prSet presAssocID="{E4273273-39AD-49C5-B4DC-48B3D6F37090}" presName="rootConnector1" presStyleLbl="asst0" presStyleIdx="0" presStyleCnt="0"/>
      <dgm:spPr/>
      <dgm:t>
        <a:bodyPr/>
        <a:lstStyle/>
        <a:p>
          <a:endParaRPr lang="zh-TW" altLang="en-US"/>
        </a:p>
      </dgm:t>
    </dgm:pt>
    <dgm:pt modelId="{B95A9207-3D6E-49A7-80D8-3A966AD532A7}" type="pres">
      <dgm:prSet presAssocID="{E4273273-39AD-49C5-B4DC-48B3D6F37090}" presName="hierChild2" presStyleCnt="0"/>
      <dgm:spPr/>
    </dgm:pt>
    <dgm:pt modelId="{9A7C5153-5268-41ED-AA6E-03988A17A588}" type="pres">
      <dgm:prSet presAssocID="{BC77C5E8-65D5-46B6-A165-028DF05B161B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F099F13A-B9EC-4EEB-87E6-7831375DFD49}" type="pres">
      <dgm:prSet presAssocID="{B9F2C29F-FDFA-45EC-8151-6FC92FB1D1BA}" presName="hierRoot2" presStyleCnt="0">
        <dgm:presLayoutVars>
          <dgm:hierBranch val="init"/>
        </dgm:presLayoutVars>
      </dgm:prSet>
      <dgm:spPr/>
    </dgm:pt>
    <dgm:pt modelId="{F53D5770-998B-4BA7-AA0A-91C20224D0D8}" type="pres">
      <dgm:prSet presAssocID="{B9F2C29F-FDFA-45EC-8151-6FC92FB1D1BA}" presName="rootComposite" presStyleCnt="0"/>
      <dgm:spPr/>
    </dgm:pt>
    <dgm:pt modelId="{DDA3F212-511B-4DEA-AC9E-4EF14655F9CE}" type="pres">
      <dgm:prSet presAssocID="{B9F2C29F-FDFA-45EC-8151-6FC92FB1D1BA}" presName="rootText" presStyleLbl="node2" presStyleIdx="0" presStyleCnt="3" custLinFactNeighborX="8004" custLinFactNeighborY="-458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9E5E935-1225-4592-851C-80240A0A8F82}" type="pres">
      <dgm:prSet presAssocID="{B9F2C29F-FDFA-45EC-8151-6FC92FB1D1BA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F7FCA67-F92F-4F20-970B-4E83110B4CBA}" type="pres">
      <dgm:prSet presAssocID="{B9F2C29F-FDFA-45EC-8151-6FC92FB1D1BA}" presName="hierChild4" presStyleCnt="0"/>
      <dgm:spPr/>
    </dgm:pt>
    <dgm:pt modelId="{BF48EB33-1247-43A6-BABD-4D02BE7D0549}" type="pres">
      <dgm:prSet presAssocID="{B9F2C29F-FDFA-45EC-8151-6FC92FB1D1BA}" presName="hierChild5" presStyleCnt="0"/>
      <dgm:spPr/>
    </dgm:pt>
    <dgm:pt modelId="{4163766E-DF29-4E2F-AA25-2AF7D29F5EDE}" type="pres">
      <dgm:prSet presAssocID="{7AD04F0F-93DC-4BAD-A056-4EB8C1567724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6E70FBB0-7098-43B1-B0C1-8AE037EDD05C}" type="pres">
      <dgm:prSet presAssocID="{ABECDC5B-D750-4A9D-B860-2C15614315AB}" presName="hierRoot2" presStyleCnt="0">
        <dgm:presLayoutVars>
          <dgm:hierBranch val="init"/>
        </dgm:presLayoutVars>
      </dgm:prSet>
      <dgm:spPr/>
    </dgm:pt>
    <dgm:pt modelId="{65588D1F-1FF9-4C89-817C-0A18EC240D50}" type="pres">
      <dgm:prSet presAssocID="{ABECDC5B-D750-4A9D-B860-2C15614315AB}" presName="rootComposite" presStyleCnt="0"/>
      <dgm:spPr/>
    </dgm:pt>
    <dgm:pt modelId="{22960456-341D-47C6-8A44-CF5AD9CE35FA}" type="pres">
      <dgm:prSet presAssocID="{ABECDC5B-D750-4A9D-B860-2C15614315A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31F60CC-7768-4985-8FA2-AB99C563ED15}" type="pres">
      <dgm:prSet presAssocID="{ABECDC5B-D750-4A9D-B860-2C15614315AB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5828F445-2D9D-4E8C-84E4-1F51B7881227}" type="pres">
      <dgm:prSet presAssocID="{ABECDC5B-D750-4A9D-B860-2C15614315AB}" presName="hierChild4" presStyleCnt="0"/>
      <dgm:spPr/>
    </dgm:pt>
    <dgm:pt modelId="{9FF9FAB9-6BFB-4398-B555-661A2A267C0D}" type="pres">
      <dgm:prSet presAssocID="{ABECDC5B-D750-4A9D-B860-2C15614315AB}" presName="hierChild5" presStyleCnt="0"/>
      <dgm:spPr/>
    </dgm:pt>
    <dgm:pt modelId="{3E0F5175-DB09-4C09-B5D0-A65E4B46B1EB}" type="pres">
      <dgm:prSet presAssocID="{439FFBF1-245D-4046-B90A-371C118AF911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964BE132-0701-4B3C-987B-B89DBE046209}" type="pres">
      <dgm:prSet presAssocID="{DDB12243-8EAF-45AB-AF56-65CB075DC105}" presName="hierRoot2" presStyleCnt="0">
        <dgm:presLayoutVars>
          <dgm:hierBranch val="init"/>
        </dgm:presLayoutVars>
      </dgm:prSet>
      <dgm:spPr/>
    </dgm:pt>
    <dgm:pt modelId="{98C18F1C-3222-4CD2-B832-BE023574ADB0}" type="pres">
      <dgm:prSet presAssocID="{DDB12243-8EAF-45AB-AF56-65CB075DC105}" presName="rootComposite" presStyleCnt="0"/>
      <dgm:spPr/>
    </dgm:pt>
    <dgm:pt modelId="{12FBC04C-6628-48AE-89D9-CEFF3C613313}" type="pres">
      <dgm:prSet presAssocID="{DDB12243-8EAF-45AB-AF56-65CB075DC10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D8BBCB-3A52-44F5-93E3-1EB8444327B3}" type="pres">
      <dgm:prSet presAssocID="{DDB12243-8EAF-45AB-AF56-65CB075DC105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2A447F00-78C0-4964-9F67-B2D8DEAFFC63}" type="pres">
      <dgm:prSet presAssocID="{DDB12243-8EAF-45AB-AF56-65CB075DC105}" presName="hierChild4" presStyleCnt="0"/>
      <dgm:spPr/>
    </dgm:pt>
    <dgm:pt modelId="{89B57B17-05A8-43EE-A85D-3E65A5F5BC5A}" type="pres">
      <dgm:prSet presAssocID="{DDB12243-8EAF-45AB-AF56-65CB075DC105}" presName="hierChild5" presStyleCnt="0"/>
      <dgm:spPr/>
    </dgm:pt>
    <dgm:pt modelId="{FEA2DE7B-DCCB-4038-A47D-2293828BF14F}" type="pres">
      <dgm:prSet presAssocID="{E4273273-39AD-49C5-B4DC-48B3D6F37090}" presName="hierChild3" presStyleCnt="0"/>
      <dgm:spPr/>
    </dgm:pt>
  </dgm:ptLst>
  <dgm:cxnLst>
    <dgm:cxn modelId="{97F12A03-C368-4636-9D36-1EAE25173942}" type="presOf" srcId="{E4273273-39AD-49C5-B4DC-48B3D6F37090}" destId="{849A56C0-F9FE-48FD-A57F-C416B2B539E0}" srcOrd="0" destOrd="0" presId="urn:microsoft.com/office/officeart/2005/8/layout/orgChart1"/>
    <dgm:cxn modelId="{D9A10161-3E72-40B7-ACA4-CC5A3840ADC0}" srcId="{E4273273-39AD-49C5-B4DC-48B3D6F37090}" destId="{B9F2C29F-FDFA-45EC-8151-6FC92FB1D1BA}" srcOrd="0" destOrd="0" parTransId="{BC77C5E8-65D5-46B6-A165-028DF05B161B}" sibTransId="{DCFF73FD-A2BA-4704-B3B7-B4967B45293C}"/>
    <dgm:cxn modelId="{3040C894-E7EB-4C20-BE1B-B774C0DE87BC}" type="presOf" srcId="{E8129ADD-A329-4A49-AC03-86DAD75F8738}" destId="{DBBA0135-0C24-4648-9DC2-AB49995B04ED}" srcOrd="0" destOrd="0" presId="urn:microsoft.com/office/officeart/2005/8/layout/orgChart1"/>
    <dgm:cxn modelId="{4794015C-D39F-4999-B2C9-536CD6FA84C8}" type="presOf" srcId="{BC77C5E8-65D5-46B6-A165-028DF05B161B}" destId="{9A7C5153-5268-41ED-AA6E-03988A17A588}" srcOrd="0" destOrd="0" presId="urn:microsoft.com/office/officeart/2005/8/layout/orgChart1"/>
    <dgm:cxn modelId="{C9ED7553-A315-4E23-B554-5A69A0AB06ED}" type="presOf" srcId="{ABECDC5B-D750-4A9D-B860-2C15614315AB}" destId="{A31F60CC-7768-4985-8FA2-AB99C563ED15}" srcOrd="1" destOrd="0" presId="urn:microsoft.com/office/officeart/2005/8/layout/orgChart1"/>
    <dgm:cxn modelId="{E0D4AE01-47A2-4949-8A66-92782C6AE3D9}" srcId="{E4273273-39AD-49C5-B4DC-48B3D6F37090}" destId="{DDB12243-8EAF-45AB-AF56-65CB075DC105}" srcOrd="2" destOrd="0" parTransId="{439FFBF1-245D-4046-B90A-371C118AF911}" sibTransId="{E4F930EA-853A-4F86-93C1-36560A691920}"/>
    <dgm:cxn modelId="{4E3CD6F8-9020-45EB-90D6-0FE1BDDD1B74}" type="presOf" srcId="{DDB12243-8EAF-45AB-AF56-65CB075DC105}" destId="{4ED8BBCB-3A52-44F5-93E3-1EB8444327B3}" srcOrd="1" destOrd="0" presId="urn:microsoft.com/office/officeart/2005/8/layout/orgChart1"/>
    <dgm:cxn modelId="{3DE50584-42C9-4D5C-A9AF-6622A5CCFF9D}" type="presOf" srcId="{B9F2C29F-FDFA-45EC-8151-6FC92FB1D1BA}" destId="{DDA3F212-511B-4DEA-AC9E-4EF14655F9CE}" srcOrd="0" destOrd="0" presId="urn:microsoft.com/office/officeart/2005/8/layout/orgChart1"/>
    <dgm:cxn modelId="{191A76FA-6B07-4909-90C3-00E498A0BAC4}" type="presOf" srcId="{B9F2C29F-FDFA-45EC-8151-6FC92FB1D1BA}" destId="{69E5E935-1225-4592-851C-80240A0A8F82}" srcOrd="1" destOrd="0" presId="urn:microsoft.com/office/officeart/2005/8/layout/orgChart1"/>
    <dgm:cxn modelId="{4C947257-A368-40BF-821F-26F3B37A9B80}" type="presOf" srcId="{439FFBF1-245D-4046-B90A-371C118AF911}" destId="{3E0F5175-DB09-4C09-B5D0-A65E4B46B1EB}" srcOrd="0" destOrd="0" presId="urn:microsoft.com/office/officeart/2005/8/layout/orgChart1"/>
    <dgm:cxn modelId="{FAEF6794-43F1-40F2-9DF5-0CA4CCBFB2A6}" type="presOf" srcId="{DDB12243-8EAF-45AB-AF56-65CB075DC105}" destId="{12FBC04C-6628-48AE-89D9-CEFF3C613313}" srcOrd="0" destOrd="0" presId="urn:microsoft.com/office/officeart/2005/8/layout/orgChart1"/>
    <dgm:cxn modelId="{16A91A8C-CE05-45AD-9F60-DD3388A7C32C}" type="presOf" srcId="{ABECDC5B-D750-4A9D-B860-2C15614315AB}" destId="{22960456-341D-47C6-8A44-CF5AD9CE35FA}" srcOrd="0" destOrd="0" presId="urn:microsoft.com/office/officeart/2005/8/layout/orgChart1"/>
    <dgm:cxn modelId="{3252C0E9-3D8F-4CCD-A5C4-2A7ABFB22286}" srcId="{E4273273-39AD-49C5-B4DC-48B3D6F37090}" destId="{ABECDC5B-D750-4A9D-B860-2C15614315AB}" srcOrd="1" destOrd="0" parTransId="{7AD04F0F-93DC-4BAD-A056-4EB8C1567724}" sibTransId="{2E239887-B7E8-449A-A0F5-865474CD9953}"/>
    <dgm:cxn modelId="{F1A3DE79-A198-4678-BA72-EA8E3E8DBA67}" type="presOf" srcId="{7AD04F0F-93DC-4BAD-A056-4EB8C1567724}" destId="{4163766E-DF29-4E2F-AA25-2AF7D29F5EDE}" srcOrd="0" destOrd="0" presId="urn:microsoft.com/office/officeart/2005/8/layout/orgChart1"/>
    <dgm:cxn modelId="{9C2CEA42-AC97-4422-8130-32B504AA6D35}" srcId="{E8129ADD-A329-4A49-AC03-86DAD75F8738}" destId="{E4273273-39AD-49C5-B4DC-48B3D6F37090}" srcOrd="0" destOrd="0" parTransId="{6EF71040-BE8F-4F8C-95B7-A6F716A7DA6F}" sibTransId="{0E985F2B-C917-473C-8808-5C552806E513}"/>
    <dgm:cxn modelId="{EF9B00E0-F1DA-4DE7-92D8-D9B02941381F}" type="presOf" srcId="{E4273273-39AD-49C5-B4DC-48B3D6F37090}" destId="{772AC9B5-D9A5-43DB-BF6D-4774BA062015}" srcOrd="1" destOrd="0" presId="urn:microsoft.com/office/officeart/2005/8/layout/orgChart1"/>
    <dgm:cxn modelId="{62E4B240-01C2-4168-917C-DCD0589D007A}" type="presParOf" srcId="{DBBA0135-0C24-4648-9DC2-AB49995B04ED}" destId="{6E1A3DBE-D961-4780-8E4B-CD3DF5784B7A}" srcOrd="0" destOrd="0" presId="urn:microsoft.com/office/officeart/2005/8/layout/orgChart1"/>
    <dgm:cxn modelId="{91A493D6-4388-48EE-BE1B-2924D05CDF2D}" type="presParOf" srcId="{6E1A3DBE-D961-4780-8E4B-CD3DF5784B7A}" destId="{B61BF17F-D7C8-40B4-A3B5-E8EBC9922309}" srcOrd="0" destOrd="0" presId="urn:microsoft.com/office/officeart/2005/8/layout/orgChart1"/>
    <dgm:cxn modelId="{9B892732-8800-4626-8A9D-EFCF2AA6B6F4}" type="presParOf" srcId="{B61BF17F-D7C8-40B4-A3B5-E8EBC9922309}" destId="{849A56C0-F9FE-48FD-A57F-C416B2B539E0}" srcOrd="0" destOrd="0" presId="urn:microsoft.com/office/officeart/2005/8/layout/orgChart1"/>
    <dgm:cxn modelId="{5226AD98-5A7B-4DB3-9531-FB7CCE850F9F}" type="presParOf" srcId="{B61BF17F-D7C8-40B4-A3B5-E8EBC9922309}" destId="{772AC9B5-D9A5-43DB-BF6D-4774BA062015}" srcOrd="1" destOrd="0" presId="urn:microsoft.com/office/officeart/2005/8/layout/orgChart1"/>
    <dgm:cxn modelId="{2787F8B8-D557-456E-BAE2-79ECEC86224E}" type="presParOf" srcId="{6E1A3DBE-D961-4780-8E4B-CD3DF5784B7A}" destId="{B95A9207-3D6E-49A7-80D8-3A966AD532A7}" srcOrd="1" destOrd="0" presId="urn:microsoft.com/office/officeart/2005/8/layout/orgChart1"/>
    <dgm:cxn modelId="{7437DB9E-0683-452B-BCE9-85AA745044FD}" type="presParOf" srcId="{B95A9207-3D6E-49A7-80D8-3A966AD532A7}" destId="{9A7C5153-5268-41ED-AA6E-03988A17A588}" srcOrd="0" destOrd="0" presId="urn:microsoft.com/office/officeart/2005/8/layout/orgChart1"/>
    <dgm:cxn modelId="{60C486DF-21EE-4E8B-A2AF-1F71FD6C8108}" type="presParOf" srcId="{B95A9207-3D6E-49A7-80D8-3A966AD532A7}" destId="{F099F13A-B9EC-4EEB-87E6-7831375DFD49}" srcOrd="1" destOrd="0" presId="urn:microsoft.com/office/officeart/2005/8/layout/orgChart1"/>
    <dgm:cxn modelId="{278C4888-85AF-4997-84F3-41095D62AE44}" type="presParOf" srcId="{F099F13A-B9EC-4EEB-87E6-7831375DFD49}" destId="{F53D5770-998B-4BA7-AA0A-91C20224D0D8}" srcOrd="0" destOrd="0" presId="urn:microsoft.com/office/officeart/2005/8/layout/orgChart1"/>
    <dgm:cxn modelId="{4C53348F-A2FD-44FB-9B89-32065F561B33}" type="presParOf" srcId="{F53D5770-998B-4BA7-AA0A-91C20224D0D8}" destId="{DDA3F212-511B-4DEA-AC9E-4EF14655F9CE}" srcOrd="0" destOrd="0" presId="urn:microsoft.com/office/officeart/2005/8/layout/orgChart1"/>
    <dgm:cxn modelId="{300A74AE-8864-46D3-842C-F5D38F5F80FB}" type="presParOf" srcId="{F53D5770-998B-4BA7-AA0A-91C20224D0D8}" destId="{69E5E935-1225-4592-851C-80240A0A8F82}" srcOrd="1" destOrd="0" presId="urn:microsoft.com/office/officeart/2005/8/layout/orgChart1"/>
    <dgm:cxn modelId="{22AE7147-C120-4C4F-ADBB-09C9589E7869}" type="presParOf" srcId="{F099F13A-B9EC-4EEB-87E6-7831375DFD49}" destId="{4F7FCA67-F92F-4F20-970B-4E83110B4CBA}" srcOrd="1" destOrd="0" presId="urn:microsoft.com/office/officeart/2005/8/layout/orgChart1"/>
    <dgm:cxn modelId="{D1A634D7-FD51-4EB5-A627-3C265D050FA9}" type="presParOf" srcId="{F099F13A-B9EC-4EEB-87E6-7831375DFD49}" destId="{BF48EB33-1247-43A6-BABD-4D02BE7D0549}" srcOrd="2" destOrd="0" presId="urn:microsoft.com/office/officeart/2005/8/layout/orgChart1"/>
    <dgm:cxn modelId="{5022D517-E54D-45A4-A35E-1E0DF0F77E36}" type="presParOf" srcId="{B95A9207-3D6E-49A7-80D8-3A966AD532A7}" destId="{4163766E-DF29-4E2F-AA25-2AF7D29F5EDE}" srcOrd="2" destOrd="0" presId="urn:microsoft.com/office/officeart/2005/8/layout/orgChart1"/>
    <dgm:cxn modelId="{53355E3F-6231-49F8-B205-DE25F8496E1C}" type="presParOf" srcId="{B95A9207-3D6E-49A7-80D8-3A966AD532A7}" destId="{6E70FBB0-7098-43B1-B0C1-8AE037EDD05C}" srcOrd="3" destOrd="0" presId="urn:microsoft.com/office/officeart/2005/8/layout/orgChart1"/>
    <dgm:cxn modelId="{D8C927EB-AFE5-4A46-9C93-46814838BEA0}" type="presParOf" srcId="{6E70FBB0-7098-43B1-B0C1-8AE037EDD05C}" destId="{65588D1F-1FF9-4C89-817C-0A18EC240D50}" srcOrd="0" destOrd="0" presId="urn:microsoft.com/office/officeart/2005/8/layout/orgChart1"/>
    <dgm:cxn modelId="{74960E1A-4322-480D-90AD-4990D61428B2}" type="presParOf" srcId="{65588D1F-1FF9-4C89-817C-0A18EC240D50}" destId="{22960456-341D-47C6-8A44-CF5AD9CE35FA}" srcOrd="0" destOrd="0" presId="urn:microsoft.com/office/officeart/2005/8/layout/orgChart1"/>
    <dgm:cxn modelId="{C0B9B3ED-E038-4083-A0A3-4EC0CB073798}" type="presParOf" srcId="{65588D1F-1FF9-4C89-817C-0A18EC240D50}" destId="{A31F60CC-7768-4985-8FA2-AB99C563ED15}" srcOrd="1" destOrd="0" presId="urn:microsoft.com/office/officeart/2005/8/layout/orgChart1"/>
    <dgm:cxn modelId="{C7776455-54FE-4CAB-A531-DC799429ABE6}" type="presParOf" srcId="{6E70FBB0-7098-43B1-B0C1-8AE037EDD05C}" destId="{5828F445-2D9D-4E8C-84E4-1F51B7881227}" srcOrd="1" destOrd="0" presId="urn:microsoft.com/office/officeart/2005/8/layout/orgChart1"/>
    <dgm:cxn modelId="{7BF47378-6737-4233-9097-3223C1CF99E1}" type="presParOf" srcId="{6E70FBB0-7098-43B1-B0C1-8AE037EDD05C}" destId="{9FF9FAB9-6BFB-4398-B555-661A2A267C0D}" srcOrd="2" destOrd="0" presId="urn:microsoft.com/office/officeart/2005/8/layout/orgChart1"/>
    <dgm:cxn modelId="{B13DCD6F-1493-41B0-8015-432D6C93AEF4}" type="presParOf" srcId="{B95A9207-3D6E-49A7-80D8-3A966AD532A7}" destId="{3E0F5175-DB09-4C09-B5D0-A65E4B46B1EB}" srcOrd="4" destOrd="0" presId="urn:microsoft.com/office/officeart/2005/8/layout/orgChart1"/>
    <dgm:cxn modelId="{30707257-55E0-4629-AF45-162815D84A4A}" type="presParOf" srcId="{B95A9207-3D6E-49A7-80D8-3A966AD532A7}" destId="{964BE132-0701-4B3C-987B-B89DBE046209}" srcOrd="5" destOrd="0" presId="urn:microsoft.com/office/officeart/2005/8/layout/orgChart1"/>
    <dgm:cxn modelId="{41362DE3-E504-4D9F-80B4-DF727C2A3574}" type="presParOf" srcId="{964BE132-0701-4B3C-987B-B89DBE046209}" destId="{98C18F1C-3222-4CD2-B832-BE023574ADB0}" srcOrd="0" destOrd="0" presId="urn:microsoft.com/office/officeart/2005/8/layout/orgChart1"/>
    <dgm:cxn modelId="{DFF2344A-5A1B-45F3-BC07-EE90F36C4168}" type="presParOf" srcId="{98C18F1C-3222-4CD2-B832-BE023574ADB0}" destId="{12FBC04C-6628-48AE-89D9-CEFF3C613313}" srcOrd="0" destOrd="0" presId="urn:microsoft.com/office/officeart/2005/8/layout/orgChart1"/>
    <dgm:cxn modelId="{9DFF2AEE-9A61-4D67-803F-5CBA74315A03}" type="presParOf" srcId="{98C18F1C-3222-4CD2-B832-BE023574ADB0}" destId="{4ED8BBCB-3A52-44F5-93E3-1EB8444327B3}" srcOrd="1" destOrd="0" presId="urn:microsoft.com/office/officeart/2005/8/layout/orgChart1"/>
    <dgm:cxn modelId="{18B82CEA-26A3-41D0-96AC-9E011B8DC361}" type="presParOf" srcId="{964BE132-0701-4B3C-987B-B89DBE046209}" destId="{2A447F00-78C0-4964-9F67-B2D8DEAFFC63}" srcOrd="1" destOrd="0" presId="urn:microsoft.com/office/officeart/2005/8/layout/orgChart1"/>
    <dgm:cxn modelId="{D3AFCBE8-3135-45E0-981B-F0FC996864E3}" type="presParOf" srcId="{964BE132-0701-4B3C-987B-B89DBE046209}" destId="{89B57B17-05A8-43EE-A85D-3E65A5F5BC5A}" srcOrd="2" destOrd="0" presId="urn:microsoft.com/office/officeart/2005/8/layout/orgChart1"/>
    <dgm:cxn modelId="{F962EF83-CFF5-4136-A424-2FFD2BEE360F}" type="presParOf" srcId="{6E1A3DBE-D961-4780-8E4B-CD3DF5784B7A}" destId="{FEA2DE7B-DCCB-4038-A47D-2293828BF1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F5175-DB09-4C09-B5D0-A65E4B46B1EB}">
      <dsp:nvSpPr>
        <dsp:cNvPr id="0" name=""/>
        <dsp:cNvSpPr/>
      </dsp:nvSpPr>
      <dsp:spPr>
        <a:xfrm>
          <a:off x="4457699" y="2147676"/>
          <a:ext cx="3153855" cy="547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81"/>
              </a:lnTo>
              <a:lnTo>
                <a:pt x="3153855" y="273681"/>
              </a:lnTo>
              <a:lnTo>
                <a:pt x="3153855" y="5473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3766E-DF29-4E2F-AA25-2AF7D29F5EDE}">
      <dsp:nvSpPr>
        <dsp:cNvPr id="0" name=""/>
        <dsp:cNvSpPr/>
      </dsp:nvSpPr>
      <dsp:spPr>
        <a:xfrm>
          <a:off x="4411980" y="2147676"/>
          <a:ext cx="91440" cy="5473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3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C5153-5268-41ED-AA6E-03988A17A588}">
      <dsp:nvSpPr>
        <dsp:cNvPr id="0" name=""/>
        <dsp:cNvSpPr/>
      </dsp:nvSpPr>
      <dsp:spPr>
        <a:xfrm>
          <a:off x="1512468" y="2147676"/>
          <a:ext cx="2945231" cy="487570"/>
        </a:xfrm>
        <a:custGeom>
          <a:avLst/>
          <a:gdLst/>
          <a:ahLst/>
          <a:cxnLst/>
          <a:rect l="0" t="0" r="0" b="0"/>
          <a:pathLst>
            <a:path>
              <a:moveTo>
                <a:pt x="2945231" y="0"/>
              </a:moveTo>
              <a:lnTo>
                <a:pt x="2945231" y="213888"/>
              </a:lnTo>
              <a:lnTo>
                <a:pt x="0" y="213888"/>
              </a:lnTo>
              <a:lnTo>
                <a:pt x="0" y="487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A56C0-F9FE-48FD-A57F-C416B2B539E0}">
      <dsp:nvSpPr>
        <dsp:cNvPr id="0" name=""/>
        <dsp:cNvSpPr/>
      </dsp:nvSpPr>
      <dsp:spPr>
        <a:xfrm>
          <a:off x="3154453" y="527676"/>
          <a:ext cx="2606492" cy="161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3154453" y="527676"/>
        <a:ext cx="2606492" cy="1619999"/>
      </dsp:txXfrm>
    </dsp:sp>
    <dsp:sp modelId="{DDA3F212-511B-4DEA-AC9E-4EF14655F9CE}">
      <dsp:nvSpPr>
        <dsp:cNvPr id="0" name=""/>
        <dsp:cNvSpPr/>
      </dsp:nvSpPr>
      <dsp:spPr>
        <a:xfrm>
          <a:off x="209222" y="2635247"/>
          <a:ext cx="2606492" cy="1303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209222" y="2635247"/>
        <a:ext cx="2606492" cy="1303246"/>
      </dsp:txXfrm>
    </dsp:sp>
    <dsp:sp modelId="{22960456-341D-47C6-8A44-CF5AD9CE35FA}">
      <dsp:nvSpPr>
        <dsp:cNvPr id="0" name=""/>
        <dsp:cNvSpPr/>
      </dsp:nvSpPr>
      <dsp:spPr>
        <a:xfrm>
          <a:off x="3154453" y="2695040"/>
          <a:ext cx="2606492" cy="1303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3154453" y="2695040"/>
        <a:ext cx="2606492" cy="1303246"/>
      </dsp:txXfrm>
    </dsp:sp>
    <dsp:sp modelId="{12FBC04C-6628-48AE-89D9-CEFF3C613313}">
      <dsp:nvSpPr>
        <dsp:cNvPr id="0" name=""/>
        <dsp:cNvSpPr/>
      </dsp:nvSpPr>
      <dsp:spPr>
        <a:xfrm>
          <a:off x="6308309" y="2695040"/>
          <a:ext cx="2606492" cy="1303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6308309" y="2695040"/>
        <a:ext cx="2606492" cy="130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764"/>
            <a:ext cx="2972547" cy="49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47764"/>
            <a:ext cx="2972547" cy="49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1595E0-392E-49E8-A8AD-978CB5FBD4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256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5E64-22B8-46B7-BEAF-8E69C9602878}" type="datetimeFigureOut">
              <a:rPr lang="zh-TW" altLang="en-US" smtClean="0"/>
              <a:t>2022/8/27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B4A6-F303-4C21-B7B7-E438E7498F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47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038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本校餐廳由專任營養師及環安中心共同管理，凡衛生、食材均有嚴格把關，每學年辦理餐廳滿意度調查，可將餐廳各項意見反應。</a:t>
            </a:r>
            <a:endParaRPr lang="en-US" altLang="zh-TW" dirty="0"/>
          </a:p>
          <a:p>
            <a:r>
              <a:rPr lang="zh-TW" altLang="en-US" dirty="0"/>
              <a:t>歡迎自備環保餐具可折抵餐費，若疫情減緩將實施優惠政策。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701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本校與鄰近醫療院所簽訂優惠辦法，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凡本校師生請攜帶職員證或學生證，可享優惠，詳細內容請參考衛保組網站。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378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新冠肺炎疫情期間，請大家實施防疫新生活措施。依中央疫情指揮中心之各項防疫措施，並採取滾動式修正。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為避免各項傳染病之傳播，請大家做好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自我健康管理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，加強個人衛生防護，培養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健康飲食與運動習慣。</a:t>
            </a:r>
            <a:endParaRPr lang="en-US" altLang="zh-TW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保持手部清潔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肥皂勤洗手。</a:t>
            </a:r>
            <a:endParaRPr lang="en-US" altLang="zh-TW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加強呼吸道衛生與咳嗽禮節。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保持社交距離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室外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公尺、室內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公尺。若無法維持社交距離則須全程戴口罩。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有發燒與咳嗽症狀，請戴口罩，並注意「生病在家休息」。並告知授課老師及導師，防疫期間可申請防疫假。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882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健康中心徵求志工，參加者將安排系列照護訓練，強化個人健康保健知能。歡迎加入健康志工團隊。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694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祝大家健康平安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13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衛生保健組為服務全校師生，周一至周五每天</a:t>
            </a:r>
            <a:r>
              <a:rPr lang="en-US" altLang="zh-TW" dirty="0"/>
              <a:t>08:00</a:t>
            </a:r>
            <a:r>
              <a:rPr lang="zh-TW" altLang="en-US" dirty="0"/>
              <a:t>至</a:t>
            </a:r>
            <a:r>
              <a:rPr lang="en-US" altLang="zh-TW" dirty="0"/>
              <a:t>21:00</a:t>
            </a:r>
            <a:r>
              <a:rPr lang="zh-TW" altLang="en-US" dirty="0"/>
              <a:t>健康中心均有護理師，更有一位專任營養師，管理本校兩大餐廳之衛生與健康營養之食材把關，提供師生健康營養又安全飲食。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59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03300" y="1328738"/>
            <a:ext cx="4851400" cy="3357562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健康中心位於行政大樓一樓，提供師生緊急傷病處理與健康諮詢，若有緊急事故可用分機</a:t>
            </a:r>
            <a:r>
              <a:rPr lang="en-US" altLang="zh-TW" dirty="0"/>
              <a:t>1072</a:t>
            </a:r>
            <a:r>
              <a:rPr lang="zh-TW" altLang="en-US" dirty="0"/>
              <a:t>、</a:t>
            </a:r>
            <a:r>
              <a:rPr lang="en-US" altLang="zh-TW" dirty="0"/>
              <a:t>1073</a:t>
            </a:r>
            <a:r>
              <a:rPr lang="zh-TW" altLang="en-US" dirty="0"/>
              <a:t>、</a:t>
            </a:r>
            <a:r>
              <a:rPr lang="en-US" altLang="zh-TW" dirty="0"/>
              <a:t>2072</a:t>
            </a:r>
            <a:r>
              <a:rPr lang="zh-TW" altLang="en-US" dirty="0"/>
              <a:t>聯絡。若需營養諮詢可事先與營養師預約，提供減重增肥等營養諮詢。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149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本校新生暨轉學生入學健康檢查暫訂為</a:t>
            </a:r>
            <a:r>
              <a:rPr lang="en-US" altLang="zh-TW" dirty="0"/>
              <a:t>111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7</a:t>
            </a:r>
            <a:r>
              <a:rPr lang="zh-TW" altLang="en-US" dirty="0"/>
              <a:t>、</a:t>
            </a:r>
            <a:r>
              <a:rPr lang="en-US" altLang="zh-TW" dirty="0"/>
              <a:t>8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星期三、四</a:t>
            </a:r>
            <a:r>
              <a:rPr lang="en-US" altLang="zh-TW" dirty="0"/>
              <a:t>)</a:t>
            </a:r>
            <a:r>
              <a:rPr lang="zh-TW" altLang="en-US" dirty="0"/>
              <a:t> ，進修學制則在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14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星期三</a:t>
            </a:r>
            <a:r>
              <a:rPr lang="en-US" altLang="zh-TW" dirty="0"/>
              <a:t>)</a:t>
            </a:r>
            <a:r>
              <a:rPr lang="zh-TW" altLang="en-US" dirty="0"/>
              <a:t>，未來若疫情依舊嚴峻，辦理日期將依據中央疫情指揮中心之疫情公告，採取滾動式修正。</a:t>
            </a:r>
            <a:endParaRPr lang="en-US" altLang="zh-TW" dirty="0"/>
          </a:p>
          <a:p>
            <a:r>
              <a:rPr lang="zh-TW" altLang="en-US" dirty="0"/>
              <a:t>日間部配合新生入學輔導時間進行，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7</a:t>
            </a:r>
            <a:r>
              <a:rPr lang="zh-TW" altLang="en-US" dirty="0"/>
              <a:t>日星期三為商管與人文學院。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8</a:t>
            </a:r>
            <a:r>
              <a:rPr lang="zh-TW" altLang="en-US" dirty="0"/>
              <a:t>日星期四為觀餐與電資學院。請同學依照排定時間出席。</a:t>
            </a:r>
            <a:endParaRPr lang="en-US" altLang="zh-TW" dirty="0"/>
          </a:p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研究所碩士班</a:t>
            </a:r>
            <a:r>
              <a:rPr lang="en-US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職電碩一、職觀碩一</a:t>
            </a:r>
            <a:r>
              <a:rPr lang="en-US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TW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以及轉學生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可依據個人時間，自行選擇以上時段前往體檢，並請表明班級學校。</a:t>
            </a:r>
            <a:endParaRPr lang="en-US" altLang="zh-TW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468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zh-TW" altLang="en-US" dirty="0"/>
              <a:t>健康檢查費用每人</a:t>
            </a:r>
            <a:r>
              <a:rPr lang="en-US" altLang="zh-TW" dirty="0"/>
              <a:t>600</a:t>
            </a:r>
            <a:r>
              <a:rPr lang="zh-TW" altLang="en-US" dirty="0"/>
              <a:t>元，新生於註冊費中已繳交不另收費，報到時於免繳費區排隊。</a:t>
            </a:r>
            <a:endParaRPr lang="en-US" altLang="zh-TW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zh-TW" altLang="en-US" dirty="0"/>
              <a:t>若同學想至餐廳工讀可加做餐飲從業人員健康檢查，必須於體檢當日報到時至收費區排隊並現場繳交</a:t>
            </a:r>
            <a:r>
              <a:rPr lang="en-US" altLang="zh-TW" dirty="0"/>
              <a:t>400</a:t>
            </a:r>
            <a:r>
              <a:rPr lang="zh-TW" altLang="en-US" dirty="0"/>
              <a:t>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98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自行繳交報告者，請於新生入學輔導時交至現場或於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日前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繳至健康中心，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健檢日前三個月內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(111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後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之健檢報告。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自行到院受檢者：請於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日前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，自行至</a:t>
            </a:r>
            <a:r>
              <a:rPr lang="zh-TW" altLang="en-US" sz="1200" b="1" dirty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啟新診所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受檢</a:t>
            </a:r>
            <a:r>
              <a:rPr lang="zh-TW" altLang="zh-TW" sz="1200" b="1" dirty="0"/>
              <a:t>；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若超過期限者依醫院規定於</a:t>
            </a:r>
            <a:r>
              <a:rPr lang="en-US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日起體檢費將加收費</a:t>
            </a:r>
            <a:r>
              <a:rPr lang="en-US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元；</a:t>
            </a:r>
            <a:r>
              <a:rPr lang="en-US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月起加收費</a:t>
            </a:r>
            <a:r>
              <a:rPr lang="en-US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400</a:t>
            </a:r>
            <a:r>
              <a:rPr lang="zh-TW" altLang="zh-TW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1200" b="1" u="sng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altLang="zh-TW" sz="1200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</a:rPr>
              <a:t>學年度新生健康檢查得標醫院為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宏恩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醫院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地址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1200" b="1" dirty="0">
                <a:latin typeface="標楷體" pitchFamily="65" charset="-120"/>
                <a:ea typeface="標楷體" pitchFamily="65" charset="-120"/>
              </a:rPr>
              <a:t>臺北市仁愛路四段61號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079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體檢當天採用無紙化，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請攜帶手機，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受檢前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始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請務必先掃描右方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QR code 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，填寫基本資料及生活型態問卷，「</a:t>
            </a:r>
            <a:r>
              <a:rPr lang="zh-TW" altLang="zh-TW" sz="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請以</a:t>
            </a:r>
            <a:endParaRPr lang="en-US" altLang="zh-TW" sz="1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2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zh-TW" altLang="zh-TW" sz="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登入，學號前面不用加</a:t>
            </a:r>
            <a:r>
              <a:rPr lang="en-US" altLang="zh-TW" sz="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」填寫完成後系統會自動儲存。</a:t>
            </a:r>
            <a:endParaRPr lang="zh-TW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請穿著輕便服裝，不配戴金屬等飾物。</a:t>
            </a:r>
            <a:endParaRPr lang="zh-TW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體檢前</a:t>
            </a: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天請採清淡飲食，有慢性疾病者體檢當天請繼續服藥。</a:t>
            </a:r>
            <a:endParaRPr lang="en-US" altLang="zh-TW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抽完血，針孔處請加壓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不要揉、搓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)(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若瘀血當天不要熱敷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完成檢查後，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體檢表一定要繳回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，才算完成手續。</a:t>
            </a:r>
            <a:endParaRPr lang="zh-TW" altLang="zh-TW" sz="12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28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本校學生一律參加學生團體保險，若因意外門、急診、住院；疾病則已住院或手術可申請理賠。詳細應準備文件請上衛生保健組網站。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保險專員每週二中午</a:t>
            </a:r>
            <a:r>
              <a:rPr lang="en-US" altLang="zh-TW" dirty="0"/>
              <a:t>11:30</a:t>
            </a:r>
            <a:r>
              <a:rPr lang="zh-TW" altLang="en-US" dirty="0"/>
              <a:t>至</a:t>
            </a:r>
            <a:r>
              <a:rPr lang="en-US" altLang="zh-TW" dirty="0"/>
              <a:t>13:30</a:t>
            </a:r>
            <a:r>
              <a:rPr lang="zh-TW" altLang="en-US" dirty="0"/>
              <a:t>到校服務，請同學可以把握時間。服務地點</a:t>
            </a:r>
            <a:r>
              <a:rPr lang="en-US" altLang="zh-TW" dirty="0"/>
              <a:t>: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人文館一樓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聯合服務櫃檯</a:t>
            </a:r>
            <a:r>
              <a: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466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衛保組辦理各項健康促進活動，將以</a:t>
            </a:r>
            <a:r>
              <a:rPr lang="en-US" altLang="zh-TW" dirty="0"/>
              <a:t>CIP</a:t>
            </a:r>
            <a:r>
              <a:rPr lang="zh-TW" altLang="en-US" dirty="0"/>
              <a:t>郵寄給大家。</a:t>
            </a:r>
            <a:endParaRPr lang="en-US" altLang="zh-TW" dirty="0"/>
          </a:p>
          <a:p>
            <a:pPr marL="444500" indent="-4445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dirty="0"/>
              <a:t>凡參與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健康體能活動、健康飲食、早起健康吃早餐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早上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09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點前吃早餐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、性教育與愛滋病防治等，參加活動可集點，兌換</a:t>
            </a:r>
            <a:r>
              <a:rPr lang="zh-TW" altLang="en-US" sz="12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早餐券、水果券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、各項禮品。</a:t>
            </a:r>
            <a:endParaRPr lang="en-US" altLang="zh-TW" sz="12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4445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參加宿舍早睡早起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12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早安景文晨之美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&gt;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活動，可參加宿舍集點、提供早餐。參加者可認列微學分。</a:t>
            </a:r>
            <a:endParaRPr lang="en-US" altLang="zh-TW" sz="12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4445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參加事故傷害研習營，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天急救訓練可獲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12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國際紅十字會急救證書</a:t>
            </a:r>
            <a:r>
              <a:rPr lang="en-US" altLang="zh-TW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&gt;</a:t>
            </a: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，並可配合高教深耕經濟不利專案，申請補助。</a:t>
            </a:r>
            <a:endParaRPr lang="en-US" altLang="zh-TW" sz="12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4445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12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同學們也歡迎參加捐血活動，捐血一袋救人一命。</a:t>
            </a:r>
            <a:endParaRPr lang="en-US" altLang="zh-TW" sz="12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B4A6-F303-4C21-B7B7-E438E7498FC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15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0913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082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940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73775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9567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9185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5049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0862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91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580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3387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918700" cy="6884988"/>
            <a:chOff x="0" y="0"/>
            <a:chExt cx="6248" cy="4337"/>
          </a:xfrm>
        </p:grpSpPr>
        <p:pic>
          <p:nvPicPr>
            <p:cNvPr id="1027" name="Picture 8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248" cy="4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8" name="Freeform 9"/>
            <p:cNvSpPr>
              <a:spLocks/>
            </p:cNvSpPr>
            <p:nvPr/>
          </p:nvSpPr>
          <p:spPr bwMode="auto">
            <a:xfrm>
              <a:off x="1884" y="342"/>
              <a:ext cx="228" cy="228"/>
            </a:xfrm>
            <a:custGeom>
              <a:avLst/>
              <a:gdLst>
                <a:gd name="T0" fmla="*/ 46 w 133"/>
                <a:gd name="T1" fmla="*/ 67 h 133"/>
                <a:gd name="T2" fmla="*/ 113 w 133"/>
                <a:gd name="T3" fmla="*/ 86 h 133"/>
                <a:gd name="T4" fmla="*/ 89 w 133"/>
                <a:gd name="T5" fmla="*/ 46 h 133"/>
                <a:gd name="T6" fmla="*/ 48 w 133"/>
                <a:gd name="T7" fmla="*/ 48 h 133"/>
                <a:gd name="T8" fmla="*/ 33 w 133"/>
                <a:gd name="T9" fmla="*/ 33 h 133"/>
                <a:gd name="T10" fmla="*/ 43 w 133"/>
                <a:gd name="T11" fmla="*/ 26 h 133"/>
                <a:gd name="T12" fmla="*/ 55 w 133"/>
                <a:gd name="T13" fmla="*/ 22 h 133"/>
                <a:gd name="T14" fmla="*/ 110 w 133"/>
                <a:gd name="T15" fmla="*/ 41 h 133"/>
                <a:gd name="T16" fmla="*/ 132 w 133"/>
                <a:gd name="T17" fmla="*/ 94 h 133"/>
                <a:gd name="T18" fmla="*/ 144 w 133"/>
                <a:gd name="T19" fmla="*/ 50 h 133"/>
                <a:gd name="T20" fmla="*/ 113 w 133"/>
                <a:gd name="T21" fmla="*/ 21 h 133"/>
                <a:gd name="T22" fmla="*/ 113 w 133"/>
                <a:gd name="T23" fmla="*/ 0 h 133"/>
                <a:gd name="T24" fmla="*/ 161 w 133"/>
                <a:gd name="T25" fmla="*/ 46 h 133"/>
                <a:gd name="T26" fmla="*/ 141 w 133"/>
                <a:gd name="T27" fmla="*/ 113 h 133"/>
                <a:gd name="T28" fmla="*/ 180 w 133"/>
                <a:gd name="T29" fmla="*/ 89 h 133"/>
                <a:gd name="T30" fmla="*/ 180 w 133"/>
                <a:gd name="T31" fmla="*/ 48 h 133"/>
                <a:gd name="T32" fmla="*/ 194 w 133"/>
                <a:gd name="T33" fmla="*/ 33 h 133"/>
                <a:gd name="T34" fmla="*/ 204 w 133"/>
                <a:gd name="T35" fmla="*/ 48 h 133"/>
                <a:gd name="T36" fmla="*/ 206 w 133"/>
                <a:gd name="T37" fmla="*/ 67 h 133"/>
                <a:gd name="T38" fmla="*/ 182 w 133"/>
                <a:gd name="T39" fmla="*/ 113 h 133"/>
                <a:gd name="T40" fmla="*/ 132 w 133"/>
                <a:gd name="T41" fmla="*/ 132 h 133"/>
                <a:gd name="T42" fmla="*/ 178 w 133"/>
                <a:gd name="T43" fmla="*/ 144 h 133"/>
                <a:gd name="T44" fmla="*/ 207 w 133"/>
                <a:gd name="T45" fmla="*/ 113 h 133"/>
                <a:gd name="T46" fmla="*/ 228 w 133"/>
                <a:gd name="T47" fmla="*/ 113 h 133"/>
                <a:gd name="T48" fmla="*/ 182 w 133"/>
                <a:gd name="T49" fmla="*/ 159 h 133"/>
                <a:gd name="T50" fmla="*/ 113 w 133"/>
                <a:gd name="T51" fmla="*/ 141 h 133"/>
                <a:gd name="T52" fmla="*/ 137 w 133"/>
                <a:gd name="T53" fmla="*/ 180 h 133"/>
                <a:gd name="T54" fmla="*/ 180 w 133"/>
                <a:gd name="T55" fmla="*/ 180 h 133"/>
                <a:gd name="T56" fmla="*/ 194 w 133"/>
                <a:gd name="T57" fmla="*/ 195 h 133"/>
                <a:gd name="T58" fmla="*/ 130 w 133"/>
                <a:gd name="T59" fmla="*/ 195 h 133"/>
                <a:gd name="T60" fmla="*/ 94 w 133"/>
                <a:gd name="T61" fmla="*/ 132 h 133"/>
                <a:gd name="T62" fmla="*/ 84 w 133"/>
                <a:gd name="T63" fmla="*/ 178 h 133"/>
                <a:gd name="T64" fmla="*/ 113 w 133"/>
                <a:gd name="T65" fmla="*/ 206 h 133"/>
                <a:gd name="T66" fmla="*/ 113 w 133"/>
                <a:gd name="T67" fmla="*/ 228 h 133"/>
                <a:gd name="T68" fmla="*/ 67 w 133"/>
                <a:gd name="T69" fmla="*/ 182 h 133"/>
                <a:gd name="T70" fmla="*/ 87 w 133"/>
                <a:gd name="T71" fmla="*/ 113 h 133"/>
                <a:gd name="T72" fmla="*/ 48 w 133"/>
                <a:gd name="T73" fmla="*/ 137 h 133"/>
                <a:gd name="T74" fmla="*/ 48 w 133"/>
                <a:gd name="T75" fmla="*/ 178 h 133"/>
                <a:gd name="T76" fmla="*/ 33 w 133"/>
                <a:gd name="T77" fmla="*/ 194 h 133"/>
                <a:gd name="T78" fmla="*/ 24 w 133"/>
                <a:gd name="T79" fmla="*/ 178 h 133"/>
                <a:gd name="T80" fmla="*/ 21 w 133"/>
                <a:gd name="T81" fmla="*/ 161 h 133"/>
                <a:gd name="T82" fmla="*/ 45 w 133"/>
                <a:gd name="T83" fmla="*/ 113 h 133"/>
                <a:gd name="T84" fmla="*/ 94 w 133"/>
                <a:gd name="T85" fmla="*/ 94 h 133"/>
                <a:gd name="T86" fmla="*/ 50 w 133"/>
                <a:gd name="T87" fmla="*/ 84 h 133"/>
                <a:gd name="T88" fmla="*/ 21 w 133"/>
                <a:gd name="T89" fmla="*/ 113 h 133"/>
                <a:gd name="T90" fmla="*/ 0 w 133"/>
                <a:gd name="T91" fmla="*/ 113 h 133"/>
                <a:gd name="T92" fmla="*/ 46 w 133"/>
                <a:gd name="T93" fmla="*/ 67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3" h="133">
                  <a:moveTo>
                    <a:pt x="27" y="39"/>
                  </a:moveTo>
                  <a:cubicBezTo>
                    <a:pt x="44" y="36"/>
                    <a:pt x="57" y="40"/>
                    <a:pt x="66" y="50"/>
                  </a:cubicBezTo>
                  <a:cubicBezTo>
                    <a:pt x="66" y="41"/>
                    <a:pt x="61" y="33"/>
                    <a:pt x="52" y="27"/>
                  </a:cubicBezTo>
                  <a:cubicBezTo>
                    <a:pt x="43" y="21"/>
                    <a:pt x="35" y="21"/>
                    <a:pt x="28" y="28"/>
                  </a:cubicBezTo>
                  <a:lnTo>
                    <a:pt x="19" y="19"/>
                  </a:lnTo>
                  <a:cubicBezTo>
                    <a:pt x="21" y="17"/>
                    <a:pt x="23" y="16"/>
                    <a:pt x="25" y="15"/>
                  </a:cubicBezTo>
                  <a:cubicBezTo>
                    <a:pt x="27" y="14"/>
                    <a:pt x="30" y="13"/>
                    <a:pt x="32" y="13"/>
                  </a:cubicBezTo>
                  <a:cubicBezTo>
                    <a:pt x="44" y="11"/>
                    <a:pt x="55" y="15"/>
                    <a:pt x="64" y="24"/>
                  </a:cubicBezTo>
                  <a:cubicBezTo>
                    <a:pt x="74" y="33"/>
                    <a:pt x="78" y="44"/>
                    <a:pt x="77" y="55"/>
                  </a:cubicBezTo>
                  <a:cubicBezTo>
                    <a:pt x="84" y="49"/>
                    <a:pt x="86" y="40"/>
                    <a:pt x="84" y="29"/>
                  </a:cubicBezTo>
                  <a:cubicBezTo>
                    <a:pt x="82" y="17"/>
                    <a:pt x="76" y="12"/>
                    <a:pt x="66" y="12"/>
                  </a:cubicBezTo>
                  <a:lnTo>
                    <a:pt x="66" y="0"/>
                  </a:lnTo>
                  <a:cubicBezTo>
                    <a:pt x="82" y="1"/>
                    <a:pt x="91" y="10"/>
                    <a:pt x="94" y="27"/>
                  </a:cubicBezTo>
                  <a:cubicBezTo>
                    <a:pt x="97" y="44"/>
                    <a:pt x="93" y="57"/>
                    <a:pt x="82" y="66"/>
                  </a:cubicBezTo>
                  <a:cubicBezTo>
                    <a:pt x="91" y="66"/>
                    <a:pt x="99" y="62"/>
                    <a:pt x="105" y="52"/>
                  </a:cubicBezTo>
                  <a:cubicBezTo>
                    <a:pt x="112" y="43"/>
                    <a:pt x="112" y="35"/>
                    <a:pt x="105" y="28"/>
                  </a:cubicBezTo>
                  <a:lnTo>
                    <a:pt x="113" y="19"/>
                  </a:lnTo>
                  <a:cubicBezTo>
                    <a:pt x="116" y="21"/>
                    <a:pt x="118" y="24"/>
                    <a:pt x="119" y="28"/>
                  </a:cubicBezTo>
                  <a:cubicBezTo>
                    <a:pt x="120" y="32"/>
                    <a:pt x="120" y="35"/>
                    <a:pt x="120" y="39"/>
                  </a:cubicBezTo>
                  <a:cubicBezTo>
                    <a:pt x="119" y="50"/>
                    <a:pt x="115" y="59"/>
                    <a:pt x="106" y="66"/>
                  </a:cubicBezTo>
                  <a:cubicBezTo>
                    <a:pt x="98" y="74"/>
                    <a:pt x="88" y="78"/>
                    <a:pt x="77" y="77"/>
                  </a:cubicBezTo>
                  <a:cubicBezTo>
                    <a:pt x="84" y="84"/>
                    <a:pt x="93" y="86"/>
                    <a:pt x="104" y="84"/>
                  </a:cubicBezTo>
                  <a:cubicBezTo>
                    <a:pt x="115" y="82"/>
                    <a:pt x="121" y="76"/>
                    <a:pt x="121" y="66"/>
                  </a:cubicBezTo>
                  <a:lnTo>
                    <a:pt x="133" y="66"/>
                  </a:lnTo>
                  <a:cubicBezTo>
                    <a:pt x="132" y="81"/>
                    <a:pt x="123" y="90"/>
                    <a:pt x="106" y="93"/>
                  </a:cubicBezTo>
                  <a:cubicBezTo>
                    <a:pt x="89" y="97"/>
                    <a:pt x="76" y="93"/>
                    <a:pt x="66" y="82"/>
                  </a:cubicBezTo>
                  <a:cubicBezTo>
                    <a:pt x="65" y="90"/>
                    <a:pt x="70" y="98"/>
                    <a:pt x="80" y="105"/>
                  </a:cubicBezTo>
                  <a:cubicBezTo>
                    <a:pt x="89" y="112"/>
                    <a:pt x="98" y="112"/>
                    <a:pt x="105" y="105"/>
                  </a:cubicBezTo>
                  <a:lnTo>
                    <a:pt x="113" y="114"/>
                  </a:lnTo>
                  <a:cubicBezTo>
                    <a:pt x="103" y="124"/>
                    <a:pt x="90" y="124"/>
                    <a:pt x="76" y="114"/>
                  </a:cubicBezTo>
                  <a:cubicBezTo>
                    <a:pt x="61" y="104"/>
                    <a:pt x="54" y="92"/>
                    <a:pt x="55" y="77"/>
                  </a:cubicBezTo>
                  <a:cubicBezTo>
                    <a:pt x="48" y="84"/>
                    <a:pt x="46" y="93"/>
                    <a:pt x="49" y="104"/>
                  </a:cubicBezTo>
                  <a:cubicBezTo>
                    <a:pt x="51" y="115"/>
                    <a:pt x="57" y="121"/>
                    <a:pt x="66" y="120"/>
                  </a:cubicBezTo>
                  <a:lnTo>
                    <a:pt x="66" y="133"/>
                  </a:lnTo>
                  <a:cubicBezTo>
                    <a:pt x="51" y="132"/>
                    <a:pt x="42" y="123"/>
                    <a:pt x="39" y="106"/>
                  </a:cubicBezTo>
                  <a:cubicBezTo>
                    <a:pt x="36" y="88"/>
                    <a:pt x="40" y="75"/>
                    <a:pt x="51" y="66"/>
                  </a:cubicBezTo>
                  <a:cubicBezTo>
                    <a:pt x="42" y="66"/>
                    <a:pt x="34" y="70"/>
                    <a:pt x="28" y="80"/>
                  </a:cubicBezTo>
                  <a:cubicBezTo>
                    <a:pt x="21" y="89"/>
                    <a:pt x="21" y="97"/>
                    <a:pt x="28" y="104"/>
                  </a:cubicBezTo>
                  <a:lnTo>
                    <a:pt x="19" y="113"/>
                  </a:lnTo>
                  <a:cubicBezTo>
                    <a:pt x="17" y="111"/>
                    <a:pt x="15" y="108"/>
                    <a:pt x="14" y="104"/>
                  </a:cubicBezTo>
                  <a:cubicBezTo>
                    <a:pt x="13" y="101"/>
                    <a:pt x="12" y="97"/>
                    <a:pt x="12" y="94"/>
                  </a:cubicBezTo>
                  <a:cubicBezTo>
                    <a:pt x="13" y="83"/>
                    <a:pt x="18" y="74"/>
                    <a:pt x="26" y="66"/>
                  </a:cubicBezTo>
                  <a:cubicBezTo>
                    <a:pt x="35" y="58"/>
                    <a:pt x="45" y="55"/>
                    <a:pt x="55" y="55"/>
                  </a:cubicBezTo>
                  <a:cubicBezTo>
                    <a:pt x="49" y="48"/>
                    <a:pt x="40" y="46"/>
                    <a:pt x="29" y="49"/>
                  </a:cubicBezTo>
                  <a:cubicBezTo>
                    <a:pt x="17" y="51"/>
                    <a:pt x="12" y="57"/>
                    <a:pt x="12" y="66"/>
                  </a:cubicBezTo>
                  <a:lnTo>
                    <a:pt x="0" y="66"/>
                  </a:lnTo>
                  <a:cubicBezTo>
                    <a:pt x="0" y="51"/>
                    <a:pt x="9" y="42"/>
                    <a:pt x="27" y="39"/>
                  </a:cubicBez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" name="Freeform 10"/>
            <p:cNvSpPr>
              <a:spLocks noChangeAspect="1"/>
            </p:cNvSpPr>
            <p:nvPr/>
          </p:nvSpPr>
          <p:spPr bwMode="auto">
            <a:xfrm>
              <a:off x="6054" y="3042"/>
              <a:ext cx="136" cy="136"/>
            </a:xfrm>
            <a:custGeom>
              <a:avLst/>
              <a:gdLst>
                <a:gd name="T0" fmla="*/ 28 w 133"/>
                <a:gd name="T1" fmla="*/ 40 h 133"/>
                <a:gd name="T2" fmla="*/ 67 w 133"/>
                <a:gd name="T3" fmla="*/ 51 h 133"/>
                <a:gd name="T4" fmla="*/ 53 w 133"/>
                <a:gd name="T5" fmla="*/ 28 h 133"/>
                <a:gd name="T6" fmla="*/ 29 w 133"/>
                <a:gd name="T7" fmla="*/ 29 h 133"/>
                <a:gd name="T8" fmla="*/ 19 w 133"/>
                <a:gd name="T9" fmla="*/ 19 h 133"/>
                <a:gd name="T10" fmla="*/ 26 w 133"/>
                <a:gd name="T11" fmla="*/ 15 h 133"/>
                <a:gd name="T12" fmla="*/ 33 w 133"/>
                <a:gd name="T13" fmla="*/ 13 h 133"/>
                <a:gd name="T14" fmla="*/ 65 w 133"/>
                <a:gd name="T15" fmla="*/ 25 h 133"/>
                <a:gd name="T16" fmla="*/ 79 w 133"/>
                <a:gd name="T17" fmla="*/ 56 h 133"/>
                <a:gd name="T18" fmla="*/ 86 w 133"/>
                <a:gd name="T19" fmla="*/ 30 h 133"/>
                <a:gd name="T20" fmla="*/ 67 w 133"/>
                <a:gd name="T21" fmla="*/ 12 h 133"/>
                <a:gd name="T22" fmla="*/ 67 w 133"/>
                <a:gd name="T23" fmla="*/ 0 h 133"/>
                <a:gd name="T24" fmla="*/ 96 w 133"/>
                <a:gd name="T25" fmla="*/ 28 h 133"/>
                <a:gd name="T26" fmla="*/ 84 w 133"/>
                <a:gd name="T27" fmla="*/ 67 h 133"/>
                <a:gd name="T28" fmla="*/ 107 w 133"/>
                <a:gd name="T29" fmla="*/ 53 h 133"/>
                <a:gd name="T30" fmla="*/ 107 w 133"/>
                <a:gd name="T31" fmla="*/ 29 h 133"/>
                <a:gd name="T32" fmla="*/ 116 w 133"/>
                <a:gd name="T33" fmla="*/ 19 h 133"/>
                <a:gd name="T34" fmla="*/ 122 w 133"/>
                <a:gd name="T35" fmla="*/ 29 h 133"/>
                <a:gd name="T36" fmla="*/ 123 w 133"/>
                <a:gd name="T37" fmla="*/ 40 h 133"/>
                <a:gd name="T38" fmla="*/ 108 w 133"/>
                <a:gd name="T39" fmla="*/ 67 h 133"/>
                <a:gd name="T40" fmla="*/ 79 w 133"/>
                <a:gd name="T41" fmla="*/ 79 h 133"/>
                <a:gd name="T42" fmla="*/ 106 w 133"/>
                <a:gd name="T43" fmla="*/ 86 h 133"/>
                <a:gd name="T44" fmla="*/ 124 w 133"/>
                <a:gd name="T45" fmla="*/ 67 h 133"/>
                <a:gd name="T46" fmla="*/ 136 w 133"/>
                <a:gd name="T47" fmla="*/ 67 h 133"/>
                <a:gd name="T48" fmla="*/ 108 w 133"/>
                <a:gd name="T49" fmla="*/ 95 h 133"/>
                <a:gd name="T50" fmla="*/ 67 w 133"/>
                <a:gd name="T51" fmla="*/ 84 h 133"/>
                <a:gd name="T52" fmla="*/ 82 w 133"/>
                <a:gd name="T53" fmla="*/ 107 h 133"/>
                <a:gd name="T54" fmla="*/ 107 w 133"/>
                <a:gd name="T55" fmla="*/ 107 h 133"/>
                <a:gd name="T56" fmla="*/ 116 w 133"/>
                <a:gd name="T57" fmla="*/ 117 h 133"/>
                <a:gd name="T58" fmla="*/ 78 w 133"/>
                <a:gd name="T59" fmla="*/ 117 h 133"/>
                <a:gd name="T60" fmla="*/ 56 w 133"/>
                <a:gd name="T61" fmla="*/ 79 h 133"/>
                <a:gd name="T62" fmla="*/ 50 w 133"/>
                <a:gd name="T63" fmla="*/ 106 h 133"/>
                <a:gd name="T64" fmla="*/ 67 w 133"/>
                <a:gd name="T65" fmla="*/ 123 h 133"/>
                <a:gd name="T66" fmla="*/ 67 w 133"/>
                <a:gd name="T67" fmla="*/ 136 h 133"/>
                <a:gd name="T68" fmla="*/ 40 w 133"/>
                <a:gd name="T69" fmla="*/ 108 h 133"/>
                <a:gd name="T70" fmla="*/ 52 w 133"/>
                <a:gd name="T71" fmla="*/ 67 h 133"/>
                <a:gd name="T72" fmla="*/ 29 w 133"/>
                <a:gd name="T73" fmla="*/ 82 h 133"/>
                <a:gd name="T74" fmla="*/ 29 w 133"/>
                <a:gd name="T75" fmla="*/ 106 h 133"/>
                <a:gd name="T76" fmla="*/ 19 w 133"/>
                <a:gd name="T77" fmla="*/ 116 h 133"/>
                <a:gd name="T78" fmla="*/ 14 w 133"/>
                <a:gd name="T79" fmla="*/ 106 h 133"/>
                <a:gd name="T80" fmla="*/ 12 w 133"/>
                <a:gd name="T81" fmla="*/ 96 h 133"/>
                <a:gd name="T82" fmla="*/ 27 w 133"/>
                <a:gd name="T83" fmla="*/ 67 h 133"/>
                <a:gd name="T84" fmla="*/ 56 w 133"/>
                <a:gd name="T85" fmla="*/ 56 h 133"/>
                <a:gd name="T86" fmla="*/ 30 w 133"/>
                <a:gd name="T87" fmla="*/ 50 h 133"/>
                <a:gd name="T88" fmla="*/ 12 w 133"/>
                <a:gd name="T89" fmla="*/ 67 h 133"/>
                <a:gd name="T90" fmla="*/ 0 w 133"/>
                <a:gd name="T91" fmla="*/ 67 h 133"/>
                <a:gd name="T92" fmla="*/ 28 w 133"/>
                <a:gd name="T93" fmla="*/ 40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3" h="133">
                  <a:moveTo>
                    <a:pt x="27" y="39"/>
                  </a:moveTo>
                  <a:cubicBezTo>
                    <a:pt x="44" y="36"/>
                    <a:pt x="57" y="40"/>
                    <a:pt x="66" y="50"/>
                  </a:cubicBezTo>
                  <a:cubicBezTo>
                    <a:pt x="66" y="41"/>
                    <a:pt x="61" y="33"/>
                    <a:pt x="52" y="27"/>
                  </a:cubicBezTo>
                  <a:cubicBezTo>
                    <a:pt x="43" y="21"/>
                    <a:pt x="35" y="21"/>
                    <a:pt x="28" y="28"/>
                  </a:cubicBezTo>
                  <a:lnTo>
                    <a:pt x="19" y="19"/>
                  </a:lnTo>
                  <a:cubicBezTo>
                    <a:pt x="21" y="17"/>
                    <a:pt x="23" y="16"/>
                    <a:pt x="25" y="15"/>
                  </a:cubicBezTo>
                  <a:cubicBezTo>
                    <a:pt x="27" y="14"/>
                    <a:pt x="30" y="13"/>
                    <a:pt x="32" y="13"/>
                  </a:cubicBezTo>
                  <a:cubicBezTo>
                    <a:pt x="44" y="11"/>
                    <a:pt x="55" y="15"/>
                    <a:pt x="64" y="24"/>
                  </a:cubicBezTo>
                  <a:cubicBezTo>
                    <a:pt x="74" y="33"/>
                    <a:pt x="78" y="44"/>
                    <a:pt x="77" y="55"/>
                  </a:cubicBezTo>
                  <a:cubicBezTo>
                    <a:pt x="84" y="49"/>
                    <a:pt x="86" y="40"/>
                    <a:pt x="84" y="29"/>
                  </a:cubicBezTo>
                  <a:cubicBezTo>
                    <a:pt x="82" y="17"/>
                    <a:pt x="76" y="12"/>
                    <a:pt x="66" y="12"/>
                  </a:cubicBezTo>
                  <a:lnTo>
                    <a:pt x="66" y="0"/>
                  </a:lnTo>
                  <a:cubicBezTo>
                    <a:pt x="82" y="1"/>
                    <a:pt x="91" y="10"/>
                    <a:pt x="94" y="27"/>
                  </a:cubicBezTo>
                  <a:cubicBezTo>
                    <a:pt x="97" y="44"/>
                    <a:pt x="93" y="57"/>
                    <a:pt x="82" y="66"/>
                  </a:cubicBezTo>
                  <a:cubicBezTo>
                    <a:pt x="91" y="66"/>
                    <a:pt x="99" y="62"/>
                    <a:pt x="105" y="52"/>
                  </a:cubicBezTo>
                  <a:cubicBezTo>
                    <a:pt x="112" y="43"/>
                    <a:pt x="112" y="35"/>
                    <a:pt x="105" y="28"/>
                  </a:cubicBezTo>
                  <a:lnTo>
                    <a:pt x="113" y="19"/>
                  </a:lnTo>
                  <a:cubicBezTo>
                    <a:pt x="116" y="21"/>
                    <a:pt x="118" y="24"/>
                    <a:pt x="119" y="28"/>
                  </a:cubicBezTo>
                  <a:cubicBezTo>
                    <a:pt x="120" y="32"/>
                    <a:pt x="120" y="35"/>
                    <a:pt x="120" y="39"/>
                  </a:cubicBezTo>
                  <a:cubicBezTo>
                    <a:pt x="119" y="50"/>
                    <a:pt x="115" y="59"/>
                    <a:pt x="106" y="66"/>
                  </a:cubicBezTo>
                  <a:cubicBezTo>
                    <a:pt x="98" y="74"/>
                    <a:pt x="88" y="78"/>
                    <a:pt x="77" y="77"/>
                  </a:cubicBezTo>
                  <a:cubicBezTo>
                    <a:pt x="84" y="84"/>
                    <a:pt x="93" y="86"/>
                    <a:pt x="104" y="84"/>
                  </a:cubicBezTo>
                  <a:cubicBezTo>
                    <a:pt x="115" y="82"/>
                    <a:pt x="121" y="76"/>
                    <a:pt x="121" y="66"/>
                  </a:cubicBezTo>
                  <a:lnTo>
                    <a:pt x="133" y="66"/>
                  </a:lnTo>
                  <a:cubicBezTo>
                    <a:pt x="132" y="81"/>
                    <a:pt x="123" y="90"/>
                    <a:pt x="106" y="93"/>
                  </a:cubicBezTo>
                  <a:cubicBezTo>
                    <a:pt x="89" y="97"/>
                    <a:pt x="76" y="93"/>
                    <a:pt x="66" y="82"/>
                  </a:cubicBezTo>
                  <a:cubicBezTo>
                    <a:pt x="65" y="90"/>
                    <a:pt x="70" y="98"/>
                    <a:pt x="80" y="105"/>
                  </a:cubicBezTo>
                  <a:cubicBezTo>
                    <a:pt x="89" y="112"/>
                    <a:pt x="98" y="112"/>
                    <a:pt x="105" y="105"/>
                  </a:cubicBezTo>
                  <a:lnTo>
                    <a:pt x="113" y="114"/>
                  </a:lnTo>
                  <a:cubicBezTo>
                    <a:pt x="103" y="124"/>
                    <a:pt x="90" y="124"/>
                    <a:pt x="76" y="114"/>
                  </a:cubicBezTo>
                  <a:cubicBezTo>
                    <a:pt x="61" y="104"/>
                    <a:pt x="54" y="92"/>
                    <a:pt x="55" y="77"/>
                  </a:cubicBezTo>
                  <a:cubicBezTo>
                    <a:pt x="48" y="84"/>
                    <a:pt x="46" y="93"/>
                    <a:pt x="49" y="104"/>
                  </a:cubicBezTo>
                  <a:cubicBezTo>
                    <a:pt x="51" y="115"/>
                    <a:pt x="57" y="121"/>
                    <a:pt x="66" y="120"/>
                  </a:cubicBezTo>
                  <a:lnTo>
                    <a:pt x="66" y="133"/>
                  </a:lnTo>
                  <a:cubicBezTo>
                    <a:pt x="51" y="132"/>
                    <a:pt x="42" y="123"/>
                    <a:pt x="39" y="106"/>
                  </a:cubicBezTo>
                  <a:cubicBezTo>
                    <a:pt x="36" y="88"/>
                    <a:pt x="40" y="75"/>
                    <a:pt x="51" y="66"/>
                  </a:cubicBezTo>
                  <a:cubicBezTo>
                    <a:pt x="42" y="66"/>
                    <a:pt x="34" y="70"/>
                    <a:pt x="28" y="80"/>
                  </a:cubicBezTo>
                  <a:cubicBezTo>
                    <a:pt x="21" y="89"/>
                    <a:pt x="21" y="97"/>
                    <a:pt x="28" y="104"/>
                  </a:cubicBezTo>
                  <a:lnTo>
                    <a:pt x="19" y="113"/>
                  </a:lnTo>
                  <a:cubicBezTo>
                    <a:pt x="17" y="111"/>
                    <a:pt x="15" y="108"/>
                    <a:pt x="14" y="104"/>
                  </a:cubicBezTo>
                  <a:cubicBezTo>
                    <a:pt x="13" y="101"/>
                    <a:pt x="12" y="97"/>
                    <a:pt x="12" y="94"/>
                  </a:cubicBezTo>
                  <a:cubicBezTo>
                    <a:pt x="13" y="83"/>
                    <a:pt x="18" y="74"/>
                    <a:pt x="26" y="66"/>
                  </a:cubicBezTo>
                  <a:cubicBezTo>
                    <a:pt x="35" y="58"/>
                    <a:pt x="45" y="55"/>
                    <a:pt x="55" y="55"/>
                  </a:cubicBezTo>
                  <a:cubicBezTo>
                    <a:pt x="49" y="48"/>
                    <a:pt x="40" y="46"/>
                    <a:pt x="29" y="49"/>
                  </a:cubicBezTo>
                  <a:cubicBezTo>
                    <a:pt x="17" y="51"/>
                    <a:pt x="12" y="57"/>
                    <a:pt x="12" y="66"/>
                  </a:cubicBezTo>
                  <a:lnTo>
                    <a:pt x="0" y="66"/>
                  </a:lnTo>
                  <a:cubicBezTo>
                    <a:pt x="0" y="51"/>
                    <a:pt x="9" y="42"/>
                    <a:pt x="27" y="39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0" name="Freeform 11"/>
            <p:cNvSpPr>
              <a:spLocks noChangeAspect="1"/>
            </p:cNvSpPr>
            <p:nvPr/>
          </p:nvSpPr>
          <p:spPr bwMode="auto">
            <a:xfrm>
              <a:off x="6054" y="3330"/>
              <a:ext cx="136" cy="136"/>
            </a:xfrm>
            <a:custGeom>
              <a:avLst/>
              <a:gdLst>
                <a:gd name="T0" fmla="*/ 28 w 133"/>
                <a:gd name="T1" fmla="*/ 40 h 133"/>
                <a:gd name="T2" fmla="*/ 67 w 133"/>
                <a:gd name="T3" fmla="*/ 51 h 133"/>
                <a:gd name="T4" fmla="*/ 53 w 133"/>
                <a:gd name="T5" fmla="*/ 28 h 133"/>
                <a:gd name="T6" fmla="*/ 29 w 133"/>
                <a:gd name="T7" fmla="*/ 29 h 133"/>
                <a:gd name="T8" fmla="*/ 19 w 133"/>
                <a:gd name="T9" fmla="*/ 19 h 133"/>
                <a:gd name="T10" fmla="*/ 26 w 133"/>
                <a:gd name="T11" fmla="*/ 15 h 133"/>
                <a:gd name="T12" fmla="*/ 33 w 133"/>
                <a:gd name="T13" fmla="*/ 13 h 133"/>
                <a:gd name="T14" fmla="*/ 65 w 133"/>
                <a:gd name="T15" fmla="*/ 25 h 133"/>
                <a:gd name="T16" fmla="*/ 79 w 133"/>
                <a:gd name="T17" fmla="*/ 56 h 133"/>
                <a:gd name="T18" fmla="*/ 86 w 133"/>
                <a:gd name="T19" fmla="*/ 30 h 133"/>
                <a:gd name="T20" fmla="*/ 67 w 133"/>
                <a:gd name="T21" fmla="*/ 12 h 133"/>
                <a:gd name="T22" fmla="*/ 67 w 133"/>
                <a:gd name="T23" fmla="*/ 0 h 133"/>
                <a:gd name="T24" fmla="*/ 96 w 133"/>
                <a:gd name="T25" fmla="*/ 28 h 133"/>
                <a:gd name="T26" fmla="*/ 84 w 133"/>
                <a:gd name="T27" fmla="*/ 67 h 133"/>
                <a:gd name="T28" fmla="*/ 107 w 133"/>
                <a:gd name="T29" fmla="*/ 53 h 133"/>
                <a:gd name="T30" fmla="*/ 107 w 133"/>
                <a:gd name="T31" fmla="*/ 29 h 133"/>
                <a:gd name="T32" fmla="*/ 116 w 133"/>
                <a:gd name="T33" fmla="*/ 19 h 133"/>
                <a:gd name="T34" fmla="*/ 122 w 133"/>
                <a:gd name="T35" fmla="*/ 29 h 133"/>
                <a:gd name="T36" fmla="*/ 123 w 133"/>
                <a:gd name="T37" fmla="*/ 40 h 133"/>
                <a:gd name="T38" fmla="*/ 108 w 133"/>
                <a:gd name="T39" fmla="*/ 67 h 133"/>
                <a:gd name="T40" fmla="*/ 79 w 133"/>
                <a:gd name="T41" fmla="*/ 79 h 133"/>
                <a:gd name="T42" fmla="*/ 106 w 133"/>
                <a:gd name="T43" fmla="*/ 86 h 133"/>
                <a:gd name="T44" fmla="*/ 124 w 133"/>
                <a:gd name="T45" fmla="*/ 67 h 133"/>
                <a:gd name="T46" fmla="*/ 136 w 133"/>
                <a:gd name="T47" fmla="*/ 67 h 133"/>
                <a:gd name="T48" fmla="*/ 108 w 133"/>
                <a:gd name="T49" fmla="*/ 95 h 133"/>
                <a:gd name="T50" fmla="*/ 67 w 133"/>
                <a:gd name="T51" fmla="*/ 84 h 133"/>
                <a:gd name="T52" fmla="*/ 82 w 133"/>
                <a:gd name="T53" fmla="*/ 107 h 133"/>
                <a:gd name="T54" fmla="*/ 107 w 133"/>
                <a:gd name="T55" fmla="*/ 107 h 133"/>
                <a:gd name="T56" fmla="*/ 116 w 133"/>
                <a:gd name="T57" fmla="*/ 117 h 133"/>
                <a:gd name="T58" fmla="*/ 78 w 133"/>
                <a:gd name="T59" fmla="*/ 117 h 133"/>
                <a:gd name="T60" fmla="*/ 56 w 133"/>
                <a:gd name="T61" fmla="*/ 79 h 133"/>
                <a:gd name="T62" fmla="*/ 50 w 133"/>
                <a:gd name="T63" fmla="*/ 106 h 133"/>
                <a:gd name="T64" fmla="*/ 67 w 133"/>
                <a:gd name="T65" fmla="*/ 123 h 133"/>
                <a:gd name="T66" fmla="*/ 67 w 133"/>
                <a:gd name="T67" fmla="*/ 136 h 133"/>
                <a:gd name="T68" fmla="*/ 40 w 133"/>
                <a:gd name="T69" fmla="*/ 108 h 133"/>
                <a:gd name="T70" fmla="*/ 52 w 133"/>
                <a:gd name="T71" fmla="*/ 67 h 133"/>
                <a:gd name="T72" fmla="*/ 29 w 133"/>
                <a:gd name="T73" fmla="*/ 82 h 133"/>
                <a:gd name="T74" fmla="*/ 29 w 133"/>
                <a:gd name="T75" fmla="*/ 106 h 133"/>
                <a:gd name="T76" fmla="*/ 19 w 133"/>
                <a:gd name="T77" fmla="*/ 116 h 133"/>
                <a:gd name="T78" fmla="*/ 14 w 133"/>
                <a:gd name="T79" fmla="*/ 106 h 133"/>
                <a:gd name="T80" fmla="*/ 12 w 133"/>
                <a:gd name="T81" fmla="*/ 96 h 133"/>
                <a:gd name="T82" fmla="*/ 27 w 133"/>
                <a:gd name="T83" fmla="*/ 67 h 133"/>
                <a:gd name="T84" fmla="*/ 56 w 133"/>
                <a:gd name="T85" fmla="*/ 56 h 133"/>
                <a:gd name="T86" fmla="*/ 30 w 133"/>
                <a:gd name="T87" fmla="*/ 50 h 133"/>
                <a:gd name="T88" fmla="*/ 12 w 133"/>
                <a:gd name="T89" fmla="*/ 67 h 133"/>
                <a:gd name="T90" fmla="*/ 0 w 133"/>
                <a:gd name="T91" fmla="*/ 67 h 133"/>
                <a:gd name="T92" fmla="*/ 28 w 133"/>
                <a:gd name="T93" fmla="*/ 40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3" h="133">
                  <a:moveTo>
                    <a:pt x="27" y="39"/>
                  </a:moveTo>
                  <a:cubicBezTo>
                    <a:pt x="44" y="36"/>
                    <a:pt x="57" y="40"/>
                    <a:pt x="66" y="50"/>
                  </a:cubicBezTo>
                  <a:cubicBezTo>
                    <a:pt x="66" y="41"/>
                    <a:pt x="61" y="33"/>
                    <a:pt x="52" y="27"/>
                  </a:cubicBezTo>
                  <a:cubicBezTo>
                    <a:pt x="43" y="21"/>
                    <a:pt x="35" y="21"/>
                    <a:pt x="28" y="28"/>
                  </a:cubicBezTo>
                  <a:lnTo>
                    <a:pt x="19" y="19"/>
                  </a:lnTo>
                  <a:cubicBezTo>
                    <a:pt x="21" y="17"/>
                    <a:pt x="23" y="16"/>
                    <a:pt x="25" y="15"/>
                  </a:cubicBezTo>
                  <a:cubicBezTo>
                    <a:pt x="27" y="14"/>
                    <a:pt x="30" y="13"/>
                    <a:pt x="32" y="13"/>
                  </a:cubicBezTo>
                  <a:cubicBezTo>
                    <a:pt x="44" y="11"/>
                    <a:pt x="55" y="15"/>
                    <a:pt x="64" y="24"/>
                  </a:cubicBezTo>
                  <a:cubicBezTo>
                    <a:pt x="74" y="33"/>
                    <a:pt x="78" y="44"/>
                    <a:pt x="77" y="55"/>
                  </a:cubicBezTo>
                  <a:cubicBezTo>
                    <a:pt x="84" y="49"/>
                    <a:pt x="86" y="40"/>
                    <a:pt x="84" y="29"/>
                  </a:cubicBezTo>
                  <a:cubicBezTo>
                    <a:pt x="82" y="17"/>
                    <a:pt x="76" y="12"/>
                    <a:pt x="66" y="12"/>
                  </a:cubicBezTo>
                  <a:lnTo>
                    <a:pt x="66" y="0"/>
                  </a:lnTo>
                  <a:cubicBezTo>
                    <a:pt x="82" y="1"/>
                    <a:pt x="91" y="10"/>
                    <a:pt x="94" y="27"/>
                  </a:cubicBezTo>
                  <a:cubicBezTo>
                    <a:pt x="97" y="44"/>
                    <a:pt x="93" y="57"/>
                    <a:pt x="82" y="66"/>
                  </a:cubicBezTo>
                  <a:cubicBezTo>
                    <a:pt x="91" y="66"/>
                    <a:pt x="99" y="62"/>
                    <a:pt x="105" y="52"/>
                  </a:cubicBezTo>
                  <a:cubicBezTo>
                    <a:pt x="112" y="43"/>
                    <a:pt x="112" y="35"/>
                    <a:pt x="105" y="28"/>
                  </a:cubicBezTo>
                  <a:lnTo>
                    <a:pt x="113" y="19"/>
                  </a:lnTo>
                  <a:cubicBezTo>
                    <a:pt x="116" y="21"/>
                    <a:pt x="118" y="24"/>
                    <a:pt x="119" y="28"/>
                  </a:cubicBezTo>
                  <a:cubicBezTo>
                    <a:pt x="120" y="32"/>
                    <a:pt x="120" y="35"/>
                    <a:pt x="120" y="39"/>
                  </a:cubicBezTo>
                  <a:cubicBezTo>
                    <a:pt x="119" y="50"/>
                    <a:pt x="115" y="59"/>
                    <a:pt x="106" y="66"/>
                  </a:cubicBezTo>
                  <a:cubicBezTo>
                    <a:pt x="98" y="74"/>
                    <a:pt x="88" y="78"/>
                    <a:pt x="77" y="77"/>
                  </a:cubicBezTo>
                  <a:cubicBezTo>
                    <a:pt x="84" y="84"/>
                    <a:pt x="93" y="86"/>
                    <a:pt x="104" y="84"/>
                  </a:cubicBezTo>
                  <a:cubicBezTo>
                    <a:pt x="115" y="82"/>
                    <a:pt x="121" y="76"/>
                    <a:pt x="121" y="66"/>
                  </a:cubicBezTo>
                  <a:lnTo>
                    <a:pt x="133" y="66"/>
                  </a:lnTo>
                  <a:cubicBezTo>
                    <a:pt x="132" y="81"/>
                    <a:pt x="123" y="90"/>
                    <a:pt x="106" y="93"/>
                  </a:cubicBezTo>
                  <a:cubicBezTo>
                    <a:pt x="89" y="97"/>
                    <a:pt x="76" y="93"/>
                    <a:pt x="66" y="82"/>
                  </a:cubicBezTo>
                  <a:cubicBezTo>
                    <a:pt x="65" y="90"/>
                    <a:pt x="70" y="98"/>
                    <a:pt x="80" y="105"/>
                  </a:cubicBezTo>
                  <a:cubicBezTo>
                    <a:pt x="89" y="112"/>
                    <a:pt x="98" y="112"/>
                    <a:pt x="105" y="105"/>
                  </a:cubicBezTo>
                  <a:lnTo>
                    <a:pt x="113" y="114"/>
                  </a:lnTo>
                  <a:cubicBezTo>
                    <a:pt x="103" y="124"/>
                    <a:pt x="90" y="124"/>
                    <a:pt x="76" y="114"/>
                  </a:cubicBezTo>
                  <a:cubicBezTo>
                    <a:pt x="61" y="104"/>
                    <a:pt x="54" y="92"/>
                    <a:pt x="55" y="77"/>
                  </a:cubicBezTo>
                  <a:cubicBezTo>
                    <a:pt x="48" y="84"/>
                    <a:pt x="46" y="93"/>
                    <a:pt x="49" y="104"/>
                  </a:cubicBezTo>
                  <a:cubicBezTo>
                    <a:pt x="51" y="115"/>
                    <a:pt x="57" y="121"/>
                    <a:pt x="66" y="120"/>
                  </a:cubicBezTo>
                  <a:lnTo>
                    <a:pt x="66" y="133"/>
                  </a:lnTo>
                  <a:cubicBezTo>
                    <a:pt x="51" y="132"/>
                    <a:pt x="42" y="123"/>
                    <a:pt x="39" y="106"/>
                  </a:cubicBezTo>
                  <a:cubicBezTo>
                    <a:pt x="36" y="88"/>
                    <a:pt x="40" y="75"/>
                    <a:pt x="51" y="66"/>
                  </a:cubicBezTo>
                  <a:cubicBezTo>
                    <a:pt x="42" y="66"/>
                    <a:pt x="34" y="70"/>
                    <a:pt x="28" y="80"/>
                  </a:cubicBezTo>
                  <a:cubicBezTo>
                    <a:pt x="21" y="89"/>
                    <a:pt x="21" y="97"/>
                    <a:pt x="28" y="104"/>
                  </a:cubicBezTo>
                  <a:lnTo>
                    <a:pt x="19" y="113"/>
                  </a:lnTo>
                  <a:cubicBezTo>
                    <a:pt x="17" y="111"/>
                    <a:pt x="15" y="108"/>
                    <a:pt x="14" y="104"/>
                  </a:cubicBezTo>
                  <a:cubicBezTo>
                    <a:pt x="13" y="101"/>
                    <a:pt x="12" y="97"/>
                    <a:pt x="12" y="94"/>
                  </a:cubicBezTo>
                  <a:cubicBezTo>
                    <a:pt x="13" y="83"/>
                    <a:pt x="18" y="74"/>
                    <a:pt x="26" y="66"/>
                  </a:cubicBezTo>
                  <a:cubicBezTo>
                    <a:pt x="35" y="58"/>
                    <a:pt x="45" y="55"/>
                    <a:pt x="55" y="55"/>
                  </a:cubicBezTo>
                  <a:cubicBezTo>
                    <a:pt x="49" y="48"/>
                    <a:pt x="40" y="46"/>
                    <a:pt x="29" y="49"/>
                  </a:cubicBezTo>
                  <a:cubicBezTo>
                    <a:pt x="17" y="51"/>
                    <a:pt x="12" y="57"/>
                    <a:pt x="12" y="66"/>
                  </a:cubicBezTo>
                  <a:lnTo>
                    <a:pt x="0" y="66"/>
                  </a:lnTo>
                  <a:cubicBezTo>
                    <a:pt x="0" y="51"/>
                    <a:pt x="9" y="42"/>
                    <a:pt x="27" y="39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1" name="Freeform 12"/>
            <p:cNvSpPr>
              <a:spLocks noChangeAspect="1"/>
            </p:cNvSpPr>
            <p:nvPr/>
          </p:nvSpPr>
          <p:spPr bwMode="auto">
            <a:xfrm>
              <a:off x="6054" y="3618"/>
              <a:ext cx="136" cy="136"/>
            </a:xfrm>
            <a:custGeom>
              <a:avLst/>
              <a:gdLst>
                <a:gd name="T0" fmla="*/ 28 w 133"/>
                <a:gd name="T1" fmla="*/ 40 h 133"/>
                <a:gd name="T2" fmla="*/ 67 w 133"/>
                <a:gd name="T3" fmla="*/ 51 h 133"/>
                <a:gd name="T4" fmla="*/ 53 w 133"/>
                <a:gd name="T5" fmla="*/ 28 h 133"/>
                <a:gd name="T6" fmla="*/ 29 w 133"/>
                <a:gd name="T7" fmla="*/ 29 h 133"/>
                <a:gd name="T8" fmla="*/ 19 w 133"/>
                <a:gd name="T9" fmla="*/ 19 h 133"/>
                <a:gd name="T10" fmla="*/ 26 w 133"/>
                <a:gd name="T11" fmla="*/ 15 h 133"/>
                <a:gd name="T12" fmla="*/ 33 w 133"/>
                <a:gd name="T13" fmla="*/ 13 h 133"/>
                <a:gd name="T14" fmla="*/ 65 w 133"/>
                <a:gd name="T15" fmla="*/ 25 h 133"/>
                <a:gd name="T16" fmla="*/ 79 w 133"/>
                <a:gd name="T17" fmla="*/ 56 h 133"/>
                <a:gd name="T18" fmla="*/ 86 w 133"/>
                <a:gd name="T19" fmla="*/ 30 h 133"/>
                <a:gd name="T20" fmla="*/ 67 w 133"/>
                <a:gd name="T21" fmla="*/ 12 h 133"/>
                <a:gd name="T22" fmla="*/ 67 w 133"/>
                <a:gd name="T23" fmla="*/ 0 h 133"/>
                <a:gd name="T24" fmla="*/ 96 w 133"/>
                <a:gd name="T25" fmla="*/ 28 h 133"/>
                <a:gd name="T26" fmla="*/ 84 w 133"/>
                <a:gd name="T27" fmla="*/ 67 h 133"/>
                <a:gd name="T28" fmla="*/ 107 w 133"/>
                <a:gd name="T29" fmla="*/ 53 h 133"/>
                <a:gd name="T30" fmla="*/ 107 w 133"/>
                <a:gd name="T31" fmla="*/ 29 h 133"/>
                <a:gd name="T32" fmla="*/ 116 w 133"/>
                <a:gd name="T33" fmla="*/ 19 h 133"/>
                <a:gd name="T34" fmla="*/ 122 w 133"/>
                <a:gd name="T35" fmla="*/ 29 h 133"/>
                <a:gd name="T36" fmla="*/ 123 w 133"/>
                <a:gd name="T37" fmla="*/ 40 h 133"/>
                <a:gd name="T38" fmla="*/ 108 w 133"/>
                <a:gd name="T39" fmla="*/ 67 h 133"/>
                <a:gd name="T40" fmla="*/ 79 w 133"/>
                <a:gd name="T41" fmla="*/ 79 h 133"/>
                <a:gd name="T42" fmla="*/ 106 w 133"/>
                <a:gd name="T43" fmla="*/ 86 h 133"/>
                <a:gd name="T44" fmla="*/ 124 w 133"/>
                <a:gd name="T45" fmla="*/ 67 h 133"/>
                <a:gd name="T46" fmla="*/ 136 w 133"/>
                <a:gd name="T47" fmla="*/ 67 h 133"/>
                <a:gd name="T48" fmla="*/ 108 w 133"/>
                <a:gd name="T49" fmla="*/ 95 h 133"/>
                <a:gd name="T50" fmla="*/ 67 w 133"/>
                <a:gd name="T51" fmla="*/ 84 h 133"/>
                <a:gd name="T52" fmla="*/ 82 w 133"/>
                <a:gd name="T53" fmla="*/ 107 h 133"/>
                <a:gd name="T54" fmla="*/ 107 w 133"/>
                <a:gd name="T55" fmla="*/ 107 h 133"/>
                <a:gd name="T56" fmla="*/ 116 w 133"/>
                <a:gd name="T57" fmla="*/ 117 h 133"/>
                <a:gd name="T58" fmla="*/ 78 w 133"/>
                <a:gd name="T59" fmla="*/ 117 h 133"/>
                <a:gd name="T60" fmla="*/ 56 w 133"/>
                <a:gd name="T61" fmla="*/ 79 h 133"/>
                <a:gd name="T62" fmla="*/ 50 w 133"/>
                <a:gd name="T63" fmla="*/ 106 h 133"/>
                <a:gd name="T64" fmla="*/ 67 w 133"/>
                <a:gd name="T65" fmla="*/ 123 h 133"/>
                <a:gd name="T66" fmla="*/ 67 w 133"/>
                <a:gd name="T67" fmla="*/ 136 h 133"/>
                <a:gd name="T68" fmla="*/ 40 w 133"/>
                <a:gd name="T69" fmla="*/ 108 h 133"/>
                <a:gd name="T70" fmla="*/ 52 w 133"/>
                <a:gd name="T71" fmla="*/ 67 h 133"/>
                <a:gd name="T72" fmla="*/ 29 w 133"/>
                <a:gd name="T73" fmla="*/ 82 h 133"/>
                <a:gd name="T74" fmla="*/ 29 w 133"/>
                <a:gd name="T75" fmla="*/ 106 h 133"/>
                <a:gd name="T76" fmla="*/ 19 w 133"/>
                <a:gd name="T77" fmla="*/ 116 h 133"/>
                <a:gd name="T78" fmla="*/ 14 w 133"/>
                <a:gd name="T79" fmla="*/ 106 h 133"/>
                <a:gd name="T80" fmla="*/ 12 w 133"/>
                <a:gd name="T81" fmla="*/ 96 h 133"/>
                <a:gd name="T82" fmla="*/ 27 w 133"/>
                <a:gd name="T83" fmla="*/ 67 h 133"/>
                <a:gd name="T84" fmla="*/ 56 w 133"/>
                <a:gd name="T85" fmla="*/ 56 h 133"/>
                <a:gd name="T86" fmla="*/ 30 w 133"/>
                <a:gd name="T87" fmla="*/ 50 h 133"/>
                <a:gd name="T88" fmla="*/ 12 w 133"/>
                <a:gd name="T89" fmla="*/ 67 h 133"/>
                <a:gd name="T90" fmla="*/ 0 w 133"/>
                <a:gd name="T91" fmla="*/ 67 h 133"/>
                <a:gd name="T92" fmla="*/ 28 w 133"/>
                <a:gd name="T93" fmla="*/ 40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3" h="133">
                  <a:moveTo>
                    <a:pt x="27" y="39"/>
                  </a:moveTo>
                  <a:cubicBezTo>
                    <a:pt x="44" y="36"/>
                    <a:pt x="57" y="40"/>
                    <a:pt x="66" y="50"/>
                  </a:cubicBezTo>
                  <a:cubicBezTo>
                    <a:pt x="66" y="41"/>
                    <a:pt x="61" y="33"/>
                    <a:pt x="52" y="27"/>
                  </a:cubicBezTo>
                  <a:cubicBezTo>
                    <a:pt x="43" y="21"/>
                    <a:pt x="35" y="21"/>
                    <a:pt x="28" y="28"/>
                  </a:cubicBezTo>
                  <a:lnTo>
                    <a:pt x="19" y="19"/>
                  </a:lnTo>
                  <a:cubicBezTo>
                    <a:pt x="21" y="17"/>
                    <a:pt x="23" y="16"/>
                    <a:pt x="25" y="15"/>
                  </a:cubicBezTo>
                  <a:cubicBezTo>
                    <a:pt x="27" y="14"/>
                    <a:pt x="30" y="13"/>
                    <a:pt x="32" y="13"/>
                  </a:cubicBezTo>
                  <a:cubicBezTo>
                    <a:pt x="44" y="11"/>
                    <a:pt x="55" y="15"/>
                    <a:pt x="64" y="24"/>
                  </a:cubicBezTo>
                  <a:cubicBezTo>
                    <a:pt x="74" y="33"/>
                    <a:pt x="78" y="44"/>
                    <a:pt x="77" y="55"/>
                  </a:cubicBezTo>
                  <a:cubicBezTo>
                    <a:pt x="84" y="49"/>
                    <a:pt x="86" y="40"/>
                    <a:pt x="84" y="29"/>
                  </a:cubicBezTo>
                  <a:cubicBezTo>
                    <a:pt x="82" y="17"/>
                    <a:pt x="76" y="12"/>
                    <a:pt x="66" y="12"/>
                  </a:cubicBezTo>
                  <a:lnTo>
                    <a:pt x="66" y="0"/>
                  </a:lnTo>
                  <a:cubicBezTo>
                    <a:pt x="82" y="1"/>
                    <a:pt x="91" y="10"/>
                    <a:pt x="94" y="27"/>
                  </a:cubicBezTo>
                  <a:cubicBezTo>
                    <a:pt x="97" y="44"/>
                    <a:pt x="93" y="57"/>
                    <a:pt x="82" y="66"/>
                  </a:cubicBezTo>
                  <a:cubicBezTo>
                    <a:pt x="91" y="66"/>
                    <a:pt x="99" y="62"/>
                    <a:pt x="105" y="52"/>
                  </a:cubicBezTo>
                  <a:cubicBezTo>
                    <a:pt x="112" y="43"/>
                    <a:pt x="112" y="35"/>
                    <a:pt x="105" y="28"/>
                  </a:cubicBezTo>
                  <a:lnTo>
                    <a:pt x="113" y="19"/>
                  </a:lnTo>
                  <a:cubicBezTo>
                    <a:pt x="116" y="21"/>
                    <a:pt x="118" y="24"/>
                    <a:pt x="119" y="28"/>
                  </a:cubicBezTo>
                  <a:cubicBezTo>
                    <a:pt x="120" y="32"/>
                    <a:pt x="120" y="35"/>
                    <a:pt x="120" y="39"/>
                  </a:cubicBezTo>
                  <a:cubicBezTo>
                    <a:pt x="119" y="50"/>
                    <a:pt x="115" y="59"/>
                    <a:pt x="106" y="66"/>
                  </a:cubicBezTo>
                  <a:cubicBezTo>
                    <a:pt x="98" y="74"/>
                    <a:pt x="88" y="78"/>
                    <a:pt x="77" y="77"/>
                  </a:cubicBezTo>
                  <a:cubicBezTo>
                    <a:pt x="84" y="84"/>
                    <a:pt x="93" y="86"/>
                    <a:pt x="104" y="84"/>
                  </a:cubicBezTo>
                  <a:cubicBezTo>
                    <a:pt x="115" y="82"/>
                    <a:pt x="121" y="76"/>
                    <a:pt x="121" y="66"/>
                  </a:cubicBezTo>
                  <a:lnTo>
                    <a:pt x="133" y="66"/>
                  </a:lnTo>
                  <a:cubicBezTo>
                    <a:pt x="132" y="81"/>
                    <a:pt x="123" y="90"/>
                    <a:pt x="106" y="93"/>
                  </a:cubicBezTo>
                  <a:cubicBezTo>
                    <a:pt x="89" y="97"/>
                    <a:pt x="76" y="93"/>
                    <a:pt x="66" y="82"/>
                  </a:cubicBezTo>
                  <a:cubicBezTo>
                    <a:pt x="65" y="90"/>
                    <a:pt x="70" y="98"/>
                    <a:pt x="80" y="105"/>
                  </a:cubicBezTo>
                  <a:cubicBezTo>
                    <a:pt x="89" y="112"/>
                    <a:pt x="98" y="112"/>
                    <a:pt x="105" y="105"/>
                  </a:cubicBezTo>
                  <a:lnTo>
                    <a:pt x="113" y="114"/>
                  </a:lnTo>
                  <a:cubicBezTo>
                    <a:pt x="103" y="124"/>
                    <a:pt x="90" y="124"/>
                    <a:pt x="76" y="114"/>
                  </a:cubicBezTo>
                  <a:cubicBezTo>
                    <a:pt x="61" y="104"/>
                    <a:pt x="54" y="92"/>
                    <a:pt x="55" y="77"/>
                  </a:cubicBezTo>
                  <a:cubicBezTo>
                    <a:pt x="48" y="84"/>
                    <a:pt x="46" y="93"/>
                    <a:pt x="49" y="104"/>
                  </a:cubicBezTo>
                  <a:cubicBezTo>
                    <a:pt x="51" y="115"/>
                    <a:pt x="57" y="121"/>
                    <a:pt x="66" y="120"/>
                  </a:cubicBezTo>
                  <a:lnTo>
                    <a:pt x="66" y="133"/>
                  </a:lnTo>
                  <a:cubicBezTo>
                    <a:pt x="51" y="132"/>
                    <a:pt x="42" y="123"/>
                    <a:pt x="39" y="106"/>
                  </a:cubicBezTo>
                  <a:cubicBezTo>
                    <a:pt x="36" y="88"/>
                    <a:pt x="40" y="75"/>
                    <a:pt x="51" y="66"/>
                  </a:cubicBezTo>
                  <a:cubicBezTo>
                    <a:pt x="42" y="66"/>
                    <a:pt x="34" y="70"/>
                    <a:pt x="28" y="80"/>
                  </a:cubicBezTo>
                  <a:cubicBezTo>
                    <a:pt x="21" y="89"/>
                    <a:pt x="21" y="97"/>
                    <a:pt x="28" y="104"/>
                  </a:cubicBezTo>
                  <a:lnTo>
                    <a:pt x="19" y="113"/>
                  </a:lnTo>
                  <a:cubicBezTo>
                    <a:pt x="17" y="111"/>
                    <a:pt x="15" y="108"/>
                    <a:pt x="14" y="104"/>
                  </a:cubicBezTo>
                  <a:cubicBezTo>
                    <a:pt x="13" y="101"/>
                    <a:pt x="12" y="97"/>
                    <a:pt x="12" y="94"/>
                  </a:cubicBezTo>
                  <a:cubicBezTo>
                    <a:pt x="13" y="83"/>
                    <a:pt x="18" y="74"/>
                    <a:pt x="26" y="66"/>
                  </a:cubicBezTo>
                  <a:cubicBezTo>
                    <a:pt x="35" y="58"/>
                    <a:pt x="45" y="55"/>
                    <a:pt x="55" y="55"/>
                  </a:cubicBezTo>
                  <a:cubicBezTo>
                    <a:pt x="49" y="48"/>
                    <a:pt x="40" y="46"/>
                    <a:pt x="29" y="49"/>
                  </a:cubicBezTo>
                  <a:cubicBezTo>
                    <a:pt x="17" y="51"/>
                    <a:pt x="12" y="57"/>
                    <a:pt x="12" y="66"/>
                  </a:cubicBezTo>
                  <a:lnTo>
                    <a:pt x="0" y="66"/>
                  </a:lnTo>
                  <a:cubicBezTo>
                    <a:pt x="0" y="51"/>
                    <a:pt x="9" y="42"/>
                    <a:pt x="27" y="39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2" name="Freeform 13"/>
            <p:cNvSpPr>
              <a:spLocks noChangeAspect="1"/>
            </p:cNvSpPr>
            <p:nvPr/>
          </p:nvSpPr>
          <p:spPr bwMode="auto">
            <a:xfrm>
              <a:off x="6054" y="3906"/>
              <a:ext cx="136" cy="136"/>
            </a:xfrm>
            <a:custGeom>
              <a:avLst/>
              <a:gdLst>
                <a:gd name="T0" fmla="*/ 28 w 133"/>
                <a:gd name="T1" fmla="*/ 40 h 133"/>
                <a:gd name="T2" fmla="*/ 67 w 133"/>
                <a:gd name="T3" fmla="*/ 51 h 133"/>
                <a:gd name="T4" fmla="*/ 53 w 133"/>
                <a:gd name="T5" fmla="*/ 28 h 133"/>
                <a:gd name="T6" fmla="*/ 29 w 133"/>
                <a:gd name="T7" fmla="*/ 29 h 133"/>
                <a:gd name="T8" fmla="*/ 19 w 133"/>
                <a:gd name="T9" fmla="*/ 19 h 133"/>
                <a:gd name="T10" fmla="*/ 26 w 133"/>
                <a:gd name="T11" fmla="*/ 15 h 133"/>
                <a:gd name="T12" fmla="*/ 33 w 133"/>
                <a:gd name="T13" fmla="*/ 13 h 133"/>
                <a:gd name="T14" fmla="*/ 65 w 133"/>
                <a:gd name="T15" fmla="*/ 25 h 133"/>
                <a:gd name="T16" fmla="*/ 79 w 133"/>
                <a:gd name="T17" fmla="*/ 56 h 133"/>
                <a:gd name="T18" fmla="*/ 86 w 133"/>
                <a:gd name="T19" fmla="*/ 30 h 133"/>
                <a:gd name="T20" fmla="*/ 67 w 133"/>
                <a:gd name="T21" fmla="*/ 12 h 133"/>
                <a:gd name="T22" fmla="*/ 67 w 133"/>
                <a:gd name="T23" fmla="*/ 0 h 133"/>
                <a:gd name="T24" fmla="*/ 96 w 133"/>
                <a:gd name="T25" fmla="*/ 28 h 133"/>
                <a:gd name="T26" fmla="*/ 84 w 133"/>
                <a:gd name="T27" fmla="*/ 67 h 133"/>
                <a:gd name="T28" fmla="*/ 107 w 133"/>
                <a:gd name="T29" fmla="*/ 53 h 133"/>
                <a:gd name="T30" fmla="*/ 107 w 133"/>
                <a:gd name="T31" fmla="*/ 29 h 133"/>
                <a:gd name="T32" fmla="*/ 116 w 133"/>
                <a:gd name="T33" fmla="*/ 19 h 133"/>
                <a:gd name="T34" fmla="*/ 122 w 133"/>
                <a:gd name="T35" fmla="*/ 29 h 133"/>
                <a:gd name="T36" fmla="*/ 123 w 133"/>
                <a:gd name="T37" fmla="*/ 40 h 133"/>
                <a:gd name="T38" fmla="*/ 108 w 133"/>
                <a:gd name="T39" fmla="*/ 67 h 133"/>
                <a:gd name="T40" fmla="*/ 79 w 133"/>
                <a:gd name="T41" fmla="*/ 79 h 133"/>
                <a:gd name="T42" fmla="*/ 106 w 133"/>
                <a:gd name="T43" fmla="*/ 86 h 133"/>
                <a:gd name="T44" fmla="*/ 124 w 133"/>
                <a:gd name="T45" fmla="*/ 67 h 133"/>
                <a:gd name="T46" fmla="*/ 136 w 133"/>
                <a:gd name="T47" fmla="*/ 67 h 133"/>
                <a:gd name="T48" fmla="*/ 108 w 133"/>
                <a:gd name="T49" fmla="*/ 95 h 133"/>
                <a:gd name="T50" fmla="*/ 67 w 133"/>
                <a:gd name="T51" fmla="*/ 84 h 133"/>
                <a:gd name="T52" fmla="*/ 82 w 133"/>
                <a:gd name="T53" fmla="*/ 107 h 133"/>
                <a:gd name="T54" fmla="*/ 107 w 133"/>
                <a:gd name="T55" fmla="*/ 107 h 133"/>
                <a:gd name="T56" fmla="*/ 116 w 133"/>
                <a:gd name="T57" fmla="*/ 117 h 133"/>
                <a:gd name="T58" fmla="*/ 78 w 133"/>
                <a:gd name="T59" fmla="*/ 117 h 133"/>
                <a:gd name="T60" fmla="*/ 56 w 133"/>
                <a:gd name="T61" fmla="*/ 79 h 133"/>
                <a:gd name="T62" fmla="*/ 50 w 133"/>
                <a:gd name="T63" fmla="*/ 106 h 133"/>
                <a:gd name="T64" fmla="*/ 67 w 133"/>
                <a:gd name="T65" fmla="*/ 123 h 133"/>
                <a:gd name="T66" fmla="*/ 67 w 133"/>
                <a:gd name="T67" fmla="*/ 136 h 133"/>
                <a:gd name="T68" fmla="*/ 40 w 133"/>
                <a:gd name="T69" fmla="*/ 108 h 133"/>
                <a:gd name="T70" fmla="*/ 52 w 133"/>
                <a:gd name="T71" fmla="*/ 67 h 133"/>
                <a:gd name="T72" fmla="*/ 29 w 133"/>
                <a:gd name="T73" fmla="*/ 82 h 133"/>
                <a:gd name="T74" fmla="*/ 29 w 133"/>
                <a:gd name="T75" fmla="*/ 106 h 133"/>
                <a:gd name="T76" fmla="*/ 19 w 133"/>
                <a:gd name="T77" fmla="*/ 116 h 133"/>
                <a:gd name="T78" fmla="*/ 14 w 133"/>
                <a:gd name="T79" fmla="*/ 106 h 133"/>
                <a:gd name="T80" fmla="*/ 12 w 133"/>
                <a:gd name="T81" fmla="*/ 96 h 133"/>
                <a:gd name="T82" fmla="*/ 27 w 133"/>
                <a:gd name="T83" fmla="*/ 67 h 133"/>
                <a:gd name="T84" fmla="*/ 56 w 133"/>
                <a:gd name="T85" fmla="*/ 56 h 133"/>
                <a:gd name="T86" fmla="*/ 30 w 133"/>
                <a:gd name="T87" fmla="*/ 50 h 133"/>
                <a:gd name="T88" fmla="*/ 12 w 133"/>
                <a:gd name="T89" fmla="*/ 67 h 133"/>
                <a:gd name="T90" fmla="*/ 0 w 133"/>
                <a:gd name="T91" fmla="*/ 67 h 133"/>
                <a:gd name="T92" fmla="*/ 28 w 133"/>
                <a:gd name="T93" fmla="*/ 40 h 1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3" h="133">
                  <a:moveTo>
                    <a:pt x="27" y="39"/>
                  </a:moveTo>
                  <a:cubicBezTo>
                    <a:pt x="44" y="36"/>
                    <a:pt x="57" y="40"/>
                    <a:pt x="66" y="50"/>
                  </a:cubicBezTo>
                  <a:cubicBezTo>
                    <a:pt x="66" y="41"/>
                    <a:pt x="61" y="33"/>
                    <a:pt x="52" y="27"/>
                  </a:cubicBezTo>
                  <a:cubicBezTo>
                    <a:pt x="43" y="21"/>
                    <a:pt x="35" y="21"/>
                    <a:pt x="28" y="28"/>
                  </a:cubicBezTo>
                  <a:lnTo>
                    <a:pt x="19" y="19"/>
                  </a:lnTo>
                  <a:cubicBezTo>
                    <a:pt x="21" y="17"/>
                    <a:pt x="23" y="16"/>
                    <a:pt x="25" y="15"/>
                  </a:cubicBezTo>
                  <a:cubicBezTo>
                    <a:pt x="27" y="14"/>
                    <a:pt x="30" y="13"/>
                    <a:pt x="32" y="13"/>
                  </a:cubicBezTo>
                  <a:cubicBezTo>
                    <a:pt x="44" y="11"/>
                    <a:pt x="55" y="15"/>
                    <a:pt x="64" y="24"/>
                  </a:cubicBezTo>
                  <a:cubicBezTo>
                    <a:pt x="74" y="33"/>
                    <a:pt x="78" y="44"/>
                    <a:pt x="77" y="55"/>
                  </a:cubicBezTo>
                  <a:cubicBezTo>
                    <a:pt x="84" y="49"/>
                    <a:pt x="86" y="40"/>
                    <a:pt x="84" y="29"/>
                  </a:cubicBezTo>
                  <a:cubicBezTo>
                    <a:pt x="82" y="17"/>
                    <a:pt x="76" y="12"/>
                    <a:pt x="66" y="12"/>
                  </a:cubicBezTo>
                  <a:lnTo>
                    <a:pt x="66" y="0"/>
                  </a:lnTo>
                  <a:cubicBezTo>
                    <a:pt x="82" y="1"/>
                    <a:pt x="91" y="10"/>
                    <a:pt x="94" y="27"/>
                  </a:cubicBezTo>
                  <a:cubicBezTo>
                    <a:pt x="97" y="44"/>
                    <a:pt x="93" y="57"/>
                    <a:pt x="82" y="66"/>
                  </a:cubicBezTo>
                  <a:cubicBezTo>
                    <a:pt x="91" y="66"/>
                    <a:pt x="99" y="62"/>
                    <a:pt x="105" y="52"/>
                  </a:cubicBezTo>
                  <a:cubicBezTo>
                    <a:pt x="112" y="43"/>
                    <a:pt x="112" y="35"/>
                    <a:pt x="105" y="28"/>
                  </a:cubicBezTo>
                  <a:lnTo>
                    <a:pt x="113" y="19"/>
                  </a:lnTo>
                  <a:cubicBezTo>
                    <a:pt x="116" y="21"/>
                    <a:pt x="118" y="24"/>
                    <a:pt x="119" y="28"/>
                  </a:cubicBezTo>
                  <a:cubicBezTo>
                    <a:pt x="120" y="32"/>
                    <a:pt x="120" y="35"/>
                    <a:pt x="120" y="39"/>
                  </a:cubicBezTo>
                  <a:cubicBezTo>
                    <a:pt x="119" y="50"/>
                    <a:pt x="115" y="59"/>
                    <a:pt x="106" y="66"/>
                  </a:cubicBezTo>
                  <a:cubicBezTo>
                    <a:pt x="98" y="74"/>
                    <a:pt x="88" y="78"/>
                    <a:pt x="77" y="77"/>
                  </a:cubicBezTo>
                  <a:cubicBezTo>
                    <a:pt x="84" y="84"/>
                    <a:pt x="93" y="86"/>
                    <a:pt x="104" y="84"/>
                  </a:cubicBezTo>
                  <a:cubicBezTo>
                    <a:pt x="115" y="82"/>
                    <a:pt x="121" y="76"/>
                    <a:pt x="121" y="66"/>
                  </a:cubicBezTo>
                  <a:lnTo>
                    <a:pt x="133" y="66"/>
                  </a:lnTo>
                  <a:cubicBezTo>
                    <a:pt x="132" y="81"/>
                    <a:pt x="123" y="90"/>
                    <a:pt x="106" y="93"/>
                  </a:cubicBezTo>
                  <a:cubicBezTo>
                    <a:pt x="89" y="97"/>
                    <a:pt x="76" y="93"/>
                    <a:pt x="66" y="82"/>
                  </a:cubicBezTo>
                  <a:cubicBezTo>
                    <a:pt x="65" y="90"/>
                    <a:pt x="70" y="98"/>
                    <a:pt x="80" y="105"/>
                  </a:cubicBezTo>
                  <a:cubicBezTo>
                    <a:pt x="89" y="112"/>
                    <a:pt x="98" y="112"/>
                    <a:pt x="105" y="105"/>
                  </a:cubicBezTo>
                  <a:lnTo>
                    <a:pt x="113" y="114"/>
                  </a:lnTo>
                  <a:cubicBezTo>
                    <a:pt x="103" y="124"/>
                    <a:pt x="90" y="124"/>
                    <a:pt x="76" y="114"/>
                  </a:cubicBezTo>
                  <a:cubicBezTo>
                    <a:pt x="61" y="104"/>
                    <a:pt x="54" y="92"/>
                    <a:pt x="55" y="77"/>
                  </a:cubicBezTo>
                  <a:cubicBezTo>
                    <a:pt x="48" y="84"/>
                    <a:pt x="46" y="93"/>
                    <a:pt x="49" y="104"/>
                  </a:cubicBezTo>
                  <a:cubicBezTo>
                    <a:pt x="51" y="115"/>
                    <a:pt x="57" y="121"/>
                    <a:pt x="66" y="120"/>
                  </a:cubicBezTo>
                  <a:lnTo>
                    <a:pt x="66" y="133"/>
                  </a:lnTo>
                  <a:cubicBezTo>
                    <a:pt x="51" y="132"/>
                    <a:pt x="42" y="123"/>
                    <a:pt x="39" y="106"/>
                  </a:cubicBezTo>
                  <a:cubicBezTo>
                    <a:pt x="36" y="88"/>
                    <a:pt x="40" y="75"/>
                    <a:pt x="51" y="66"/>
                  </a:cubicBezTo>
                  <a:cubicBezTo>
                    <a:pt x="42" y="66"/>
                    <a:pt x="34" y="70"/>
                    <a:pt x="28" y="80"/>
                  </a:cubicBezTo>
                  <a:cubicBezTo>
                    <a:pt x="21" y="89"/>
                    <a:pt x="21" y="97"/>
                    <a:pt x="28" y="104"/>
                  </a:cubicBezTo>
                  <a:lnTo>
                    <a:pt x="19" y="113"/>
                  </a:lnTo>
                  <a:cubicBezTo>
                    <a:pt x="17" y="111"/>
                    <a:pt x="15" y="108"/>
                    <a:pt x="14" y="104"/>
                  </a:cubicBezTo>
                  <a:cubicBezTo>
                    <a:pt x="13" y="101"/>
                    <a:pt x="12" y="97"/>
                    <a:pt x="12" y="94"/>
                  </a:cubicBezTo>
                  <a:cubicBezTo>
                    <a:pt x="13" y="83"/>
                    <a:pt x="18" y="74"/>
                    <a:pt x="26" y="66"/>
                  </a:cubicBezTo>
                  <a:cubicBezTo>
                    <a:pt x="35" y="58"/>
                    <a:pt x="45" y="55"/>
                    <a:pt x="55" y="55"/>
                  </a:cubicBezTo>
                  <a:cubicBezTo>
                    <a:pt x="49" y="48"/>
                    <a:pt x="40" y="46"/>
                    <a:pt x="29" y="49"/>
                  </a:cubicBezTo>
                  <a:cubicBezTo>
                    <a:pt x="17" y="51"/>
                    <a:pt x="12" y="57"/>
                    <a:pt x="12" y="66"/>
                  </a:cubicBezTo>
                  <a:lnTo>
                    <a:pt x="0" y="66"/>
                  </a:lnTo>
                  <a:cubicBezTo>
                    <a:pt x="0" y="51"/>
                    <a:pt x="9" y="42"/>
                    <a:pt x="27" y="39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u.just.edu.tw/ezfiles/37/1037/img/385/16625067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按鈕形 1"/>
          <p:cNvSpPr/>
          <p:nvPr/>
        </p:nvSpPr>
        <p:spPr bwMode="auto">
          <a:xfrm>
            <a:off x="704528" y="2492895"/>
            <a:ext cx="8496498" cy="1367781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新生健康檢查及其他注意事項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981075"/>
            <a:ext cx="8705850" cy="149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景文科技大學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111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學年度第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學期</a:t>
            </a:r>
            <a:b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新生報到說明</a:t>
            </a:r>
            <a:endParaRPr lang="en-US" altLang="zh-TW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4823" y="4005064"/>
            <a:ext cx="6120680" cy="9149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kumimoji="0" lang="zh-TW" altLang="en-US" sz="4000" dirty="0">
                <a:latin typeface="微軟正黑體" pitchFamily="34" charset="-120"/>
                <a:ea typeface="微軟正黑體" pitchFamily="34" charset="-120"/>
              </a:rPr>
              <a:t>學務處</a:t>
            </a:r>
            <a:r>
              <a:rPr kumimoji="0" lang="en-US" altLang="zh-TW" sz="4000" dirty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kumimoji="0" lang="zh-TW" altLang="en-US" sz="4000" dirty="0">
                <a:latin typeface="微軟正黑體" pitchFamily="34" charset="-120"/>
                <a:ea typeface="微軟正黑體" pitchFamily="34" charset="-120"/>
              </a:rPr>
              <a:t>衛生保健組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8330620-3796-42C2-A3E7-9CDDC992B8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3" y="4636692"/>
            <a:ext cx="1819421" cy="175858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4A84AC5-44FE-4446-954F-D5CCA83E9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84" y="4762468"/>
            <a:ext cx="1632813" cy="16328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7021" y="188914"/>
            <a:ext cx="8423540" cy="790575"/>
          </a:xfrm>
        </p:spPr>
        <p:txBody>
          <a:bodyPr anchor="t">
            <a:normAutofit/>
          </a:bodyPr>
          <a:lstStyle/>
          <a:p>
            <a:pPr algn="l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餐飲管理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(9/12)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2480" y="980728"/>
            <a:ext cx="9073008" cy="568863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餐廳衛生管理：</a:t>
            </a:r>
          </a:p>
          <a:p>
            <a:pPr indent="12700" eaLnBrk="1" hangingPunct="1">
              <a:buFontTx/>
              <a:buNone/>
              <a:defRPr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餐廳衛生檢查、食材登錄、餐飲滿意度調查</a:t>
            </a:r>
          </a:p>
          <a:p>
            <a:pPr marL="719138" indent="-719138" eaLnBrk="1" hangingPunct="1">
              <a:buFontTx/>
              <a:buNone/>
              <a:defRPr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  2.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餐飲異常事件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餿、腐、蟑螂、蒼蠅等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可向環安中心或衛保組反應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總務處於每年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月、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月、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月、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月檢測水質，檢驗結果公告於衛保組網站。請同學盡量攜帶環保杯，既環保、省錢、安全又健康。 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本校餐廳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因應新冠肺炎疫情，本學期暫緩實施環保餐具優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           惠措施，未來視疫情變化可能會實施。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719138" indent="-363538" eaLnBrk="1" hangingPunct="1">
              <a:buFont typeface="+mj-lt"/>
              <a:buAutoNum type="arabicPeriod"/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若外帶自備餐具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餐盒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折抵餐費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719138" indent="-363538" eaLnBrk="1" hangingPunct="1">
              <a:buFont typeface="+mj-lt"/>
              <a:buAutoNum type="arabicPeriod"/>
              <a:defRPr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若內用使用餐廳餐具不另外收費，若使用非環保餐具另加收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元。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800" b="1" i="1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為了您的健康與環保，用餐請使用環保餐具</a:t>
            </a:r>
          </a:p>
        </p:txBody>
      </p:sp>
      <p:pic>
        <p:nvPicPr>
          <p:cNvPr id="114692" name="Picture 4" descr="L1025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28" y="32618"/>
            <a:ext cx="187113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4294967295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4C99B1A-EF20-4253-9A82-CBBE28C952C9}" type="datetime1">
              <a:rPr lang="zh-TW" altLang="en-US" smtClean="0"/>
              <a:t>2022/8/27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294967295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/>
          <a:p>
            <a:fld id="{2D833C2B-1391-4D92-B4D1-F9916BAEE85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40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7021" y="188914"/>
            <a:ext cx="8423540" cy="790575"/>
          </a:xfrm>
        </p:spPr>
        <p:txBody>
          <a:bodyPr anchor="t">
            <a:normAutofit/>
          </a:bodyPr>
          <a:lstStyle/>
          <a:p>
            <a:pPr algn="l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醫療資源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(10/12)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xfrm>
            <a:off x="584730" y="781050"/>
            <a:ext cx="8328952" cy="5073650"/>
          </a:xfrm>
        </p:spPr>
        <p:txBody>
          <a:bodyPr>
            <a:normAutofit/>
          </a:bodyPr>
          <a:lstStyle/>
          <a:p>
            <a:pPr eaLnBrk="1" latinLnBrk="1" hangingPunct="1"/>
            <a:endParaRPr lang="en-US" altLang="zh-TW" b="1" dirty="0">
              <a:latin typeface="굴림" pitchFamily="34" charset="-127"/>
            </a:endParaRPr>
          </a:p>
          <a:p>
            <a:pPr latinLnBrk="1"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本校與鄰近醫療院所簽訂醫療合約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442913" indent="-80963" latinLnBrk="1"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新店耕莘醫院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新店慈濟醫院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護康診所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新北仁康醫院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晶漾皮膚科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民康眼科</a:t>
            </a:r>
            <a:r>
              <a:rPr lang="zh-TW" altLang="en-US" sz="2800" b="1" dirty="0"/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宏濟精神神經科醫院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長青中醫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國華中華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同仁堂中醫診所等醫院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，凡本校師生請攜帶職員證或學生證，可享優惠，詳細內容請參考衛保組網站。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444500" indent="-444500" latinLnBrk="1">
              <a:buFont typeface="Wingdings" pitchFamily="2" charset="2"/>
              <a:buChar char="Ø"/>
            </a:pPr>
            <a:r>
              <a:rPr lang="en-US" altLang="zh-TW" sz="2800" dirty="0">
                <a:solidFill>
                  <a:srgbClr val="000099"/>
                </a:solidFill>
                <a:latin typeface="標楷體" pitchFamily="65" charset="-120"/>
                <a:hlinkClick r:id="rId3"/>
              </a:rPr>
              <a:t>http://stu.just.edu.tw/ezfiles/37/1037/img/385/166250671.pdf</a:t>
            </a:r>
            <a:endParaRPr lang="en-US" altLang="zh-TW" sz="2800" dirty="0">
              <a:solidFill>
                <a:srgbClr val="000099"/>
              </a:solidFill>
              <a:latin typeface="標楷體" pitchFamily="65" charset="-120"/>
            </a:endParaRPr>
          </a:p>
          <a:p>
            <a:endParaRPr lang="en-US" altLang="zh-TW" dirty="0">
              <a:latin typeface="標楷體" pitchFamily="65" charset="-120"/>
            </a:endParaRPr>
          </a:p>
          <a:p>
            <a:endParaRPr lang="en-US" altLang="zh-TW" dirty="0">
              <a:latin typeface="標楷體" pitchFamily="65" charset="-120"/>
            </a:endParaRPr>
          </a:p>
        </p:txBody>
      </p:sp>
      <p:sp>
        <p:nvSpPr>
          <p:cNvPr id="113668" name="WordArt 5"/>
          <p:cNvSpPr>
            <a:spLocks noChangeArrowheads="1" noChangeShapeType="1" noTextEdit="1"/>
          </p:cNvSpPr>
          <p:nvPr/>
        </p:nvSpPr>
        <p:spPr bwMode="auto">
          <a:xfrm>
            <a:off x="4160177" y="5300664"/>
            <a:ext cx="4753504" cy="865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TW" altLang="en-US" sz="3600" kern="10">
              <a:solidFill>
                <a:srgbClr val="00FF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標楷體"/>
              <a:ea typeface="標楷體"/>
            </a:endParaRPr>
          </a:p>
        </p:txBody>
      </p:sp>
      <p:pic>
        <p:nvPicPr>
          <p:cNvPr id="113669" name="Picture 6" descr="j04258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355" y="5532666"/>
            <a:ext cx="1482165" cy="126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4294967295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E2A22D4-F1AC-4C6B-B334-DE1E6259A20A}" type="datetime1">
              <a:rPr lang="zh-TW" altLang="en-US" smtClean="0"/>
              <a:t>2022/8/27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/>
          <a:p>
            <a:fld id="{2D833C2B-1391-4D92-B4D1-F9916BAEE85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46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 bwMode="auto">
          <a:xfrm>
            <a:off x="506506" y="116632"/>
            <a:ext cx="8915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傳染病防治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(11/12)</a:t>
            </a:r>
            <a:endParaRPr lang="zh-TW" alt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6506" y="836712"/>
            <a:ext cx="9001000" cy="52174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因應新冠肺炎疫情，請大家實施防疫新生活措施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為避免各項傳染病之傳播，請大家做好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自我健康管理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，加強個人衛生防護，培養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健康飲食與運動習慣。</a:t>
            </a:r>
            <a:endParaRPr lang="en-US" altLang="zh-TW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保持手部清潔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肥皂勤洗手。</a:t>
            </a:r>
            <a:endParaRPr lang="en-US" altLang="zh-TW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加強呼吸道衛生與咳嗽禮節。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保持社交距離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室外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公尺、室內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公尺。若無法維持則須戴口罩。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有發燒與咳嗽症狀，請戴口罩，並注意「生病在家休息」。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tx1"/>
              </a:buClr>
              <a:buFontTx/>
              <a:buBlip>
                <a:blip r:embed="rId3"/>
              </a:buBlip>
            </a:pP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buClr>
                <a:schemeClr val="folHlink"/>
              </a:buClr>
              <a:buFontTx/>
              <a:buBlip>
                <a:blip r:embed="rId4"/>
              </a:buBlip>
            </a:pPr>
            <a:endParaRPr lang="en-US" altLang="zh-TW" dirty="0">
              <a:latin typeface="標楷體" pitchFamily="65" charset="-120"/>
            </a:endParaRPr>
          </a:p>
        </p:txBody>
      </p:sp>
      <p:pic>
        <p:nvPicPr>
          <p:cNvPr id="4" name="Picture 4" descr="welcom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6" y="5733256"/>
            <a:ext cx="25923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4294967295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916AE75-DDCC-445E-B176-1FCDB4DFD746}" type="datetime1">
              <a:rPr lang="zh-TW" altLang="en-US" smtClean="0"/>
              <a:t>2022/8/27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/>
          <a:p>
            <a:fld id="{2D833C2B-1391-4D92-B4D1-F9916BAEE85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84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957" y="44624"/>
            <a:ext cx="8915400" cy="1143000"/>
          </a:xfrm>
        </p:spPr>
        <p:txBody>
          <a:bodyPr/>
          <a:lstStyle/>
          <a:p>
            <a:pPr algn="l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徵求志工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(12/12)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徵求志工：歡迎對助人、救人有興趣的同學加入志工行列。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安排系列健康照護訓練。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14600" y="4005064"/>
            <a:ext cx="3583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祝大家健康</a:t>
            </a:r>
          </a:p>
        </p:txBody>
      </p:sp>
      <p:pic>
        <p:nvPicPr>
          <p:cNvPr id="7" name="Picture 4" descr="welcom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148" y="5311018"/>
            <a:ext cx="280841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4294967295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CAC223C-8755-49BE-8523-F708606819AD}" type="datetime1">
              <a:rPr lang="zh-TW" altLang="en-US" smtClean="0"/>
              <a:t>2022/8/27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294967295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4294967295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/>
          <a:p>
            <a:fld id="{2D833C2B-1391-4D92-B4D1-F9916BAEE85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50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ppt\最強！簡報設計大全\bgTemplate\template0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5447"/>
            <a:ext cx="9561512" cy="560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4608" y="1340768"/>
            <a:ext cx="7200800" cy="864096"/>
          </a:xfrm>
        </p:spPr>
        <p:txBody>
          <a:bodyPr/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歡迎加入景文行列</a:t>
            </a:r>
          </a:p>
        </p:txBody>
      </p:sp>
      <p:pic>
        <p:nvPicPr>
          <p:cNvPr id="4" name="Picture 4" descr="000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28864" y="2348880"/>
            <a:ext cx="2746838" cy="3821687"/>
          </a:xfrm>
          <a:noFill/>
        </p:spPr>
      </p:pic>
    </p:spTree>
    <p:extLst>
      <p:ext uri="{BB962C8B-B14F-4D97-AF65-F5344CB8AC3E}">
        <p14:creationId xmlns:p14="http://schemas.microsoft.com/office/powerpoint/2010/main" val="27945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8504" y="6565"/>
            <a:ext cx="8915400" cy="1143000"/>
          </a:xfrm>
        </p:spPr>
        <p:txBody>
          <a:bodyPr/>
          <a:lstStyle/>
          <a:p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衛生保健組成員</a:t>
            </a:r>
            <a:r>
              <a:rPr lang="en-US" altLang="zh-TW" sz="1800" b="1" dirty="0">
                <a:latin typeface="標楷體" pitchFamily="65" charset="-120"/>
                <a:ea typeface="標楷體" pitchFamily="65" charset="-120"/>
              </a:rPr>
              <a:t>(1/12)</a:t>
            </a:r>
            <a:endParaRPr lang="zh-TW" altLang="en-US" sz="1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56114"/>
              </p:ext>
            </p:extLst>
          </p:nvPr>
        </p:nvGraphicFramePr>
        <p:xfrm>
          <a:off x="412313" y="841340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圓角矩形 4"/>
          <p:cNvSpPr/>
          <p:nvPr/>
        </p:nvSpPr>
        <p:spPr>
          <a:xfrm>
            <a:off x="801423" y="5137151"/>
            <a:ext cx="1403350" cy="1565275"/>
          </a:xfrm>
          <a:prstGeom prst="roundRect">
            <a:avLst/>
          </a:prstGeom>
          <a:blipFill rotWithShape="1">
            <a:blip r:embed="rId8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7" name="圓角矩形 6"/>
          <p:cNvSpPr/>
          <p:nvPr/>
        </p:nvSpPr>
        <p:spPr>
          <a:xfrm>
            <a:off x="6465168" y="1772816"/>
            <a:ext cx="1640681" cy="1468437"/>
          </a:xfrm>
          <a:prstGeom prst="roundRect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圓角矩形 7"/>
          <p:cNvSpPr/>
          <p:nvPr/>
        </p:nvSpPr>
        <p:spPr>
          <a:xfrm>
            <a:off x="7545288" y="5013176"/>
            <a:ext cx="1439862" cy="1614488"/>
          </a:xfrm>
          <a:prstGeom prst="roundRect">
            <a:avLst/>
          </a:prstGeom>
          <a:blipFill rotWithShape="1">
            <a:blip r:embed="rId10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0" name="圓角矩形 9"/>
          <p:cNvSpPr/>
          <p:nvPr/>
        </p:nvSpPr>
        <p:spPr bwMode="auto">
          <a:xfrm>
            <a:off x="3661794" y="1470908"/>
            <a:ext cx="2371326" cy="14540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劉瑞娥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lvl="0" algn="ctr">
              <a:spcAft>
                <a:spcPts val="0"/>
              </a:spcAf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護理師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lvl="0" algn="ctr">
              <a:spcAft>
                <a:spcPts val="0"/>
              </a:spcAf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組長</a:t>
            </a:r>
          </a:p>
        </p:txBody>
      </p:sp>
      <p:sp>
        <p:nvSpPr>
          <p:cNvPr id="11" name="圓角矩形 10"/>
          <p:cNvSpPr/>
          <p:nvPr/>
        </p:nvSpPr>
        <p:spPr bwMode="auto">
          <a:xfrm>
            <a:off x="3661794" y="3681028"/>
            <a:ext cx="2371326" cy="97210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夜間護士</a:t>
            </a:r>
          </a:p>
        </p:txBody>
      </p:sp>
      <p:sp>
        <p:nvSpPr>
          <p:cNvPr id="12" name="圓角矩形 11"/>
          <p:cNvSpPr/>
          <p:nvPr/>
        </p:nvSpPr>
        <p:spPr bwMode="auto">
          <a:xfrm>
            <a:off x="704528" y="3573016"/>
            <a:ext cx="2448272" cy="1080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張簡秀梅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日間護士</a:t>
            </a:r>
          </a:p>
        </p:txBody>
      </p:sp>
      <p:sp>
        <p:nvSpPr>
          <p:cNvPr id="13" name="圓角矩形 12"/>
          <p:cNvSpPr/>
          <p:nvPr/>
        </p:nvSpPr>
        <p:spPr bwMode="auto">
          <a:xfrm>
            <a:off x="6825208" y="3645024"/>
            <a:ext cx="2376264" cy="1080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鄭秦樓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營養師</a:t>
            </a:r>
          </a:p>
        </p:txBody>
      </p:sp>
    </p:spTree>
    <p:extLst>
      <p:ext uri="{BB962C8B-B14F-4D97-AF65-F5344CB8AC3E}">
        <p14:creationId xmlns:p14="http://schemas.microsoft.com/office/powerpoint/2010/main" val="228994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0512" y="116632"/>
            <a:ext cx="8915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(2/12)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2480" y="1772816"/>
            <a:ext cx="7502152" cy="424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Blip>
                <a:blip r:embed="rId3"/>
              </a:buBlip>
            </a:pP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衛生保健組設「健康中心」位於行政大樓一樓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往體育室的中間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，聯絡分機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1072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1073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2072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緊急狀況請撥電話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buBlip>
                <a:blip r:embed="rId3"/>
              </a:buBlip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「健康中心」可以提供師生疾病及意外傷害的緊急處理、健康諮詢。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lnSpc>
                <a:spcPct val="80000"/>
              </a:lnSpc>
              <a:spcBef>
                <a:spcPts val="1800"/>
              </a:spcBef>
              <a:buClr>
                <a:srgbClr val="000000"/>
              </a:buClr>
              <a:buBlip>
                <a:blip r:embed="rId3"/>
              </a:buBlip>
            </a:pPr>
            <a:r>
              <a:rPr lang="zh-TW" altLang="en-US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營養師諮詢服務</a:t>
            </a:r>
            <a:r>
              <a:rPr lang="en-US" altLang="zh-TW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可至健康中心預約或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zh-TW" altLang="en-US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分機</a:t>
            </a:r>
            <a:r>
              <a:rPr lang="en-US" altLang="zh-TW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2073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6" name="Picture 8" descr="醫療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32" y="1628949"/>
            <a:ext cx="14398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擦傷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462" y="4483721"/>
            <a:ext cx="1660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8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8504" y="32048"/>
            <a:ext cx="8915400" cy="804664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健康檢查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(3/12)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93654"/>
              </p:ext>
            </p:extLst>
          </p:nvPr>
        </p:nvGraphicFramePr>
        <p:xfrm>
          <a:off x="1424608" y="1316811"/>
          <a:ext cx="724658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07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星期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08:30~11:30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請依各班排定時間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商管學院、人文學院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3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四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觀餐學院、電資學院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8464" y="845509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一、日間部新生入學健康檢查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61471" y="2981307"/>
            <a:ext cx="503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二、日間補檢及進修學制時間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47"/>
              </p:ext>
            </p:extLst>
          </p:nvPr>
        </p:nvGraphicFramePr>
        <p:xfrm>
          <a:off x="1504709" y="3409497"/>
          <a:ext cx="7160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1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星期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9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14</a:t>
                      </a: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14:00~15:30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補檢、碩班、轉學生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標楷體" pitchFamily="65" charset="-120"/>
                          <a:ea typeface="標楷體" pitchFamily="65" charset="-120"/>
                        </a:rPr>
                        <a:t>15:30~18:30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標楷體" pitchFamily="65" charset="-120"/>
                          <a:ea typeface="標楷體" pitchFamily="65" charset="-120"/>
                        </a:rPr>
                        <a:t>進修學制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31CDE850-C50E-44A5-899C-67DA184F39D7}"/>
              </a:ext>
            </a:extLst>
          </p:cNvPr>
          <p:cNvSpPr txBox="1"/>
          <p:nvPr/>
        </p:nvSpPr>
        <p:spPr>
          <a:xfrm>
            <a:off x="180994" y="5310356"/>
            <a:ext cx="503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三、地點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行政大樓五樓禮堂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385C822-B4AB-49C4-BDB7-2D1BD7826B73}"/>
              </a:ext>
            </a:extLst>
          </p:cNvPr>
          <p:cNvSpPr txBox="1"/>
          <p:nvPr/>
        </p:nvSpPr>
        <p:spPr>
          <a:xfrm>
            <a:off x="180994" y="6012491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體檢日期將依據中央疫情指揮中心公告之疫情變化，採取滾動式修正。</a:t>
            </a:r>
          </a:p>
        </p:txBody>
      </p:sp>
    </p:spTree>
    <p:extLst>
      <p:ext uri="{BB962C8B-B14F-4D97-AF65-F5344CB8AC3E}">
        <p14:creationId xmlns:p14="http://schemas.microsoft.com/office/powerpoint/2010/main" val="9356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6536" y="260648"/>
            <a:ext cx="8915400" cy="11430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健康檢查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(4/12)</a:t>
            </a:r>
            <a:endParaRPr lang="zh-TW" altLang="en-US" dirty="0"/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272480" y="1340768"/>
            <a:ext cx="9001000" cy="560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費用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一般學生健康檢查費用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:600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元。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新生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學費中已收費，不須另繳費用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轉學生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自行繳交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600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元給現場工作人員。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zh-TW" altLang="en-US" sz="2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若加做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餐飲從業人員健康檢查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者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當日體檢報到時，自行排列至收費區。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現場繳交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400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元整。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入場報到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新生不加做任何項目者排免繳費區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加做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餐飲從業人員健康檢查者，至收費區排隊。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78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6536" y="260648"/>
            <a:ext cx="8915400" cy="11430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健康檢查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(5/11)</a:t>
            </a:r>
            <a:endParaRPr lang="zh-TW" altLang="en-US" dirty="0"/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452500" y="1772816"/>
            <a:ext cx="90010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繳交報告者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請於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09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繳至健康中心，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健檢日前三個月內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(111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後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之健檢報告。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自行到院受檢者：請於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，自行至啟新診所受檢</a:t>
            </a:r>
            <a:r>
              <a:rPr lang="zh-TW" altLang="zh-TW" sz="2800" b="1" dirty="0"/>
              <a:t>；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若超過期限者依醫院規定於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日起體檢費將加收費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元；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月起加收費</a:t>
            </a:r>
            <a:r>
              <a:rPr lang="en-US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400</a:t>
            </a:r>
            <a:r>
              <a:rPr lang="zh-TW" altLang="zh-TW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啟新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地址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台北市中山區建國北路三段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42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樓。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若需加做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餐飲從業人員健康檢查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者，請主動告知並補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繳</a:t>
            </a:r>
            <a:r>
              <a:rPr lang="en-US" altLang="zh-TW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400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整。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轉學生自行繳交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600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元給現場工作人員。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41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6496" y="-171400"/>
            <a:ext cx="8915400" cy="1143000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健康檢查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(6/12)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0472" y="692696"/>
            <a:ext cx="9561512" cy="5760640"/>
          </a:xfrm>
        </p:spPr>
        <p:txBody>
          <a:bodyPr/>
          <a:lstStyle/>
          <a:p>
            <a:pPr lvl="0" eaLnBrk="1" hangingPunct="1">
              <a:buBlip>
                <a:blip r:embed="rId3"/>
              </a:buBlip>
            </a:pPr>
            <a:r>
              <a:rPr lang="zh-TW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檢查注意事項</a:t>
            </a:r>
          </a:p>
          <a:p>
            <a:pPr marL="0" indent="0"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體檢當天採用無紙化，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請攜帶手機，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受檢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始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請務必先掃描右方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QR code</a:t>
            </a:r>
          </a:p>
          <a:p>
            <a:pPr marL="0" indent="0"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，填寫基本資料及生活型態問卷，「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請以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登入，學號前面不用加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」填寫完成後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系統會自動儲存。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請穿著輕便服裝，不配戴金屬等飾物。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體檢前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天請採清淡飲食，有慢性疾病者體檢當天請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繼續服藥。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抽完血，針孔處請加壓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不要揉、搓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若瘀血當天不要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熱敷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完成檢查後，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體檢表一定要繳回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，才算完成手續。</a:t>
            </a:r>
            <a:endParaRPr lang="zh-TW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EFB6410B-42BC-4AC1-9880-43822A660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090" y="1039848"/>
            <a:ext cx="1949414" cy="194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8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504" y="116632"/>
            <a:ext cx="8915400" cy="7127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學生團體保險</a:t>
            </a:r>
            <a:r>
              <a:rPr lang="en-US" altLang="zh-TW" sz="1600" b="1" dirty="0">
                <a:latin typeface="標楷體" pitchFamily="65" charset="-120"/>
                <a:ea typeface="標楷體" pitchFamily="65" charset="-120"/>
              </a:rPr>
              <a:t>(7/12)</a:t>
            </a:r>
            <a:endParaRPr lang="zh-TW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1268760"/>
            <a:ext cx="9643193" cy="47851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保險公司：國泰人壽公司。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保險公司專員到校服務時間及地點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33400" indent="-330200" eaLnBrk="1" hangingPunct="1">
              <a:buFont typeface="+mj-lt"/>
              <a:buAutoNum type="arabicPeriod"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週二中午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11:30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13:30</a:t>
            </a:r>
          </a:p>
          <a:p>
            <a:pPr marL="533400" indent="-330200" eaLnBrk="1" hangingPunct="1">
              <a:buFont typeface="+mj-lt"/>
              <a:buAutoNum type="arabicPeriod"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地點：人文館一樓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聯合服務櫃檯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33400" indent="-330200" eaLnBrk="1" hangingPunct="1">
              <a:buFont typeface="+mj-lt"/>
              <a:buAutoNum type="arabicPeriod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其餘時間可直接洽詢健康中心</a:t>
            </a:r>
          </a:p>
          <a:p>
            <a:pP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保障內容：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詳情請見網站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14350" indent="-242888" eaLnBrk="1" hangingPunct="1">
              <a:buFont typeface="+mj-lt"/>
              <a:buAutoNum type="arabicPeriod"/>
              <a:tabLst>
                <a:tab pos="625475" algn="l"/>
              </a:tabLs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意外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門急診、住院、手術等。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514350" indent="-242888" eaLnBrk="1" hangingPunct="1">
              <a:buFont typeface="+mj-lt"/>
              <a:buAutoNum type="arabicPeriod"/>
              <a:tabLst>
                <a:tab pos="625475" algn="l"/>
              </a:tabLs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疾病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住院、手術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檢附文件： 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詳情請見網站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20" y="18176"/>
            <a:ext cx="1938337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衛保組服務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健康促進 </a:t>
            </a:r>
            <a:r>
              <a:rPr lang="en-US" altLang="zh-TW" sz="1800" b="1" dirty="0">
                <a:latin typeface="標楷體" pitchFamily="65" charset="-120"/>
                <a:ea typeface="標楷體" pitchFamily="65" charset="-120"/>
              </a:rPr>
              <a:t>(8/12)</a:t>
            </a:r>
            <a:endParaRPr lang="zh-TW" altLang="en-US" dirty="0"/>
          </a:p>
        </p:txBody>
      </p:sp>
      <p:sp>
        <p:nvSpPr>
          <p:cNvPr id="112642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folHlink"/>
              </a:buClr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Clr>
                <a:srgbClr val="99CC00"/>
              </a:buClr>
            </a:pPr>
            <a:fld id="{1EF68344-D39F-45B5-810F-40569DB97B7E}" type="slidenum">
              <a:rPr lang="en-US" altLang="zh-TW" sz="1400" smtClean="0">
                <a:solidFill>
                  <a:srgbClr val="000000"/>
                </a:solidFill>
                <a:ea typeface="新細明體" pitchFamily="18" charset="-120"/>
              </a:rPr>
              <a:pPr>
                <a:buClr>
                  <a:srgbClr val="99CC00"/>
                </a:buClr>
              </a:pPr>
              <a:t>9</a:t>
            </a:fld>
            <a:endParaRPr lang="en-US" altLang="zh-TW" sz="140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472" y="1628800"/>
            <a:ext cx="9289032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FontTx/>
              <a:buBlip>
                <a:blip r:embed="rId3"/>
              </a:buBlip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各項健康促進學校活動</a:t>
            </a: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4445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  包含健康體能活動、健康飲食、早起健康吃早餐、性教育與愛滋病防治等</a:t>
            </a: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80963"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參加活動可集點，</a:t>
            </a:r>
            <a:r>
              <a:rPr lang="zh-TW" altLang="en-US" sz="28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早餐券、水果券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、各項禮品。</a:t>
            </a: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80963"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宿舍早睡早起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8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早安景文晨之美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&gt;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活動，集點、供早餐。</a:t>
            </a: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marL="444500" indent="-80963">
              <a:spcBef>
                <a:spcPct val="20000"/>
              </a:spcBef>
              <a:buClr>
                <a:srgbClr val="000000"/>
              </a:buClr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事故傷害研習營，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天急救訓練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8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國際紅十字會急救證書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&gt;</a:t>
            </a:r>
          </a:p>
          <a:p>
            <a:pPr marL="342900" indent="-342900"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FontTx/>
              <a:buBlip>
                <a:blip r:embed="rId3"/>
              </a:buBlip>
              <a:defRPr/>
            </a:pP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捐血活動：於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日、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星期三、四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舉辦。</a:t>
            </a:r>
            <a:r>
              <a:rPr lang="zh-TW" altLang="en-US" sz="2800" b="1" kern="0" dirty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捐血者記小功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喔</a:t>
            </a:r>
            <a:r>
              <a:rPr lang="en-US" altLang="zh-TW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itchFamily="65" charset="-120"/>
                <a:ea typeface="標楷體" panose="03000509000000000000" pitchFamily="65" charset="-120"/>
              </a:rPr>
              <a:t>捐血一袋救人一命</a:t>
            </a: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 latinLnBrk="1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defRPr/>
            </a:pPr>
            <a:endParaRPr lang="en-US" altLang="zh-TW" sz="3200" b="1" kern="0" dirty="0">
              <a:solidFill>
                <a:srgbClr val="000000"/>
              </a:solidFill>
              <a:latin typeface="標楷體" pitchFamily="65" charset="-120"/>
              <a:ea typeface="標楷體" panose="03000509000000000000" pitchFamily="65" charset="-120"/>
            </a:endParaRPr>
          </a:p>
        </p:txBody>
      </p:sp>
      <p:pic>
        <p:nvPicPr>
          <p:cNvPr id="112645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458" y="5084763"/>
            <a:ext cx="1166019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59510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2244</Words>
  <Application>Microsoft Office PowerPoint</Application>
  <PresentationFormat>A4 紙張 (210x297 公釐)</PresentationFormat>
  <Paragraphs>180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굴림</vt:lpstr>
      <vt:lpstr>微軟正黑體</vt:lpstr>
      <vt:lpstr>新細明體</vt:lpstr>
      <vt:lpstr>標楷體</vt:lpstr>
      <vt:lpstr>Calibri</vt:lpstr>
      <vt:lpstr>Times New Roman</vt:lpstr>
      <vt:lpstr>Wingdings</vt:lpstr>
      <vt:lpstr>기본 디자인</vt:lpstr>
      <vt:lpstr>景文科技大學111學年度第1學期 新生報到說明</vt:lpstr>
      <vt:lpstr>衛生保健組成員(1/12)</vt:lpstr>
      <vt:lpstr>衛保組服務(2/12)</vt:lpstr>
      <vt:lpstr>衛保組服務~健康檢查(3/12)</vt:lpstr>
      <vt:lpstr>衛保組服務~健康檢查(4/12)</vt:lpstr>
      <vt:lpstr>衛保組服務~健康檢查(5/11)</vt:lpstr>
      <vt:lpstr>衛保組服務~健康檢查(6/12)</vt:lpstr>
      <vt:lpstr>衛保組服務~學生團體保險(7/12)</vt:lpstr>
      <vt:lpstr>衛保組服務~健康促進 (8/12)</vt:lpstr>
      <vt:lpstr>衛保組服務~餐飲管理(9/12)</vt:lpstr>
      <vt:lpstr>衛保組服務~醫療資源(10/12)</vt:lpstr>
      <vt:lpstr>衛保組服務~傳染病防治(11/12)</vt:lpstr>
      <vt:lpstr>衛保組服務~徵求志工(12/12)</vt:lpstr>
      <vt:lpstr>歡迎加入景文行列</vt:lpstr>
    </vt:vector>
  </TitlesOfParts>
  <Company>윤디자인연구소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apple</dc:creator>
  <cp:lastModifiedBy>＿留白</cp:lastModifiedBy>
  <cp:revision>162</cp:revision>
  <cp:lastPrinted>2017-07-03T06:20:07Z</cp:lastPrinted>
  <dcterms:created xsi:type="dcterms:W3CDTF">2000-12-08T06:45:39Z</dcterms:created>
  <dcterms:modified xsi:type="dcterms:W3CDTF">2022-08-27T02:25:37Z</dcterms:modified>
</cp:coreProperties>
</file>